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61" r:id="rId2"/>
    <p:sldId id="347" r:id="rId3"/>
    <p:sldId id="362" r:id="rId4"/>
    <p:sldId id="386" r:id="rId5"/>
    <p:sldId id="404" r:id="rId6"/>
    <p:sldId id="402" r:id="rId7"/>
    <p:sldId id="403" r:id="rId8"/>
    <p:sldId id="405" r:id="rId9"/>
    <p:sldId id="407" r:id="rId10"/>
    <p:sldId id="353" r:id="rId11"/>
    <p:sldId id="259" r:id="rId12"/>
    <p:sldId id="410" r:id="rId13"/>
    <p:sldId id="412" r:id="rId14"/>
    <p:sldId id="424" r:id="rId15"/>
    <p:sldId id="370" r:id="rId16"/>
    <p:sldId id="357" r:id="rId17"/>
    <p:sldId id="413" r:id="rId18"/>
    <p:sldId id="371" r:id="rId19"/>
    <p:sldId id="414" r:id="rId20"/>
    <p:sldId id="418" r:id="rId21"/>
    <p:sldId id="408" r:id="rId22"/>
    <p:sldId id="409" r:id="rId23"/>
    <p:sldId id="419" r:id="rId24"/>
    <p:sldId id="420" r:id="rId25"/>
    <p:sldId id="421" r:id="rId26"/>
    <p:sldId id="422" r:id="rId27"/>
    <p:sldId id="423" r:id="rId28"/>
    <p:sldId id="425" r:id="rId29"/>
    <p:sldId id="426" r:id="rId30"/>
    <p:sldId id="433" r:id="rId31"/>
    <p:sldId id="427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29" r:id="rId40"/>
    <p:sldId id="444" r:id="rId41"/>
    <p:sldId id="428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78" r:id="rId52"/>
    <p:sldId id="399" r:id="rId53"/>
    <p:sldId id="400" r:id="rId54"/>
    <p:sldId id="381" r:id="rId55"/>
    <p:sldId id="445" r:id="rId56"/>
    <p:sldId id="382" r:id="rId57"/>
    <p:sldId id="383" r:id="rId58"/>
    <p:sldId id="384" r:id="rId59"/>
    <p:sldId id="385" r:id="rId60"/>
    <p:sldId id="355" r:id="rId61"/>
    <p:sldId id="363" r:id="rId62"/>
    <p:sldId id="358" r:id="rId63"/>
    <p:sldId id="359" r:id="rId64"/>
    <p:sldId id="387" r:id="rId65"/>
    <p:sldId id="380" r:id="rId66"/>
    <p:sldId id="443" r:id="rId67"/>
    <p:sldId id="37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E3BD1847-69DC-4817-BC2C-543C977D83DE}">
          <p14:sldIdLst>
            <p14:sldId id="361"/>
          </p14:sldIdLst>
        </p14:section>
        <p14:section name="00. 목차" id="{22806A01-FCA5-4104-AF74-8ED790AB3540}">
          <p14:sldIdLst>
            <p14:sldId id="347"/>
          </p14:sldIdLst>
        </p14:section>
        <p14:section name="01. 프로젝트 개요" id="{6E130A9B-209A-4C24-A2BD-B84C14EB5475}">
          <p14:sldIdLst>
            <p14:sldId id="362"/>
            <p14:sldId id="386"/>
            <p14:sldId id="404"/>
            <p14:sldId id="402"/>
            <p14:sldId id="403"/>
            <p14:sldId id="405"/>
            <p14:sldId id="407"/>
            <p14:sldId id="353"/>
            <p14:sldId id="259"/>
            <p14:sldId id="410"/>
            <p14:sldId id="412"/>
            <p14:sldId id="424"/>
          </p14:sldIdLst>
        </p14:section>
        <p14:section name="02. 프로젝트 상세" id="{3B6EC142-1D99-42FF-8378-151FE6456F1C}">
          <p14:sldIdLst>
            <p14:sldId id="370"/>
          </p14:sldIdLst>
        </p14:section>
        <p14:section name="2-1 개발 일정" id="{D1E89DAD-9ED5-4394-BD40-6A7647A28537}">
          <p14:sldIdLst>
            <p14:sldId id="357"/>
          </p14:sldIdLst>
        </p14:section>
        <p14:section name="2-2 산출물 - ERD" id="{6FD3F272-A843-4697-98F9-E99EC0185F17}">
          <p14:sldIdLst>
            <p14:sldId id="413"/>
          </p14:sldIdLst>
        </p14:section>
        <p14:section name="2-2 산출물 - 테이블정의서" id="{8B495705-6C7B-4F09-8645-651EA1BF23CD}">
          <p14:sldIdLst>
            <p14:sldId id="371"/>
            <p14:sldId id="414"/>
            <p14:sldId id="418"/>
          </p14:sldIdLst>
        </p14:section>
        <p14:section name="2.2 산출물 - 화면정의서" id="{5B53DD63-46BF-4D0D-AA5F-4FCA502401CC}">
          <p14:sldIdLst>
            <p14:sldId id="408"/>
            <p14:sldId id="409"/>
            <p14:sldId id="419"/>
            <p14:sldId id="420"/>
            <p14:sldId id="421"/>
            <p14:sldId id="422"/>
            <p14:sldId id="423"/>
          </p14:sldIdLst>
        </p14:section>
        <p14:section name="2-3 AS-IS / TO-BE" id="{9D585034-21A8-4DD3-B040-1DBAB81D8783}">
          <p14:sldIdLst>
            <p14:sldId id="425"/>
            <p14:sldId id="426"/>
          </p14:sldIdLst>
        </p14:section>
        <p14:section name="2.4 핵심기능" id="{8FE4A6B1-B9B6-4F6C-8E30-A5FDF17DABF6}">
          <p14:sldIdLst/>
        </p14:section>
        <p14:section name="2.4 핵심기능 - 회원가입" id="{28A4790D-EB01-4E13-A127-C1ACD61C08CC}">
          <p14:sldIdLst>
            <p14:sldId id="433"/>
            <p14:sldId id="427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2.4 핵심 기능-아이디찾기" id="{0EF95ABC-BDC1-4D48-9667-FD9AB936138B}">
          <p14:sldIdLst>
            <p14:sldId id="429"/>
            <p14:sldId id="444"/>
          </p14:sldIdLst>
        </p14:section>
        <p14:section name="2.4 핵심 기능-비밀번호찾기" id="{DBF2A8D2-A4F2-485A-B6A9-9B4C248F1F6D}">
          <p14:sldIdLst>
            <p14:sldId id="428"/>
          </p14:sldIdLst>
        </p14:section>
        <p14:section name="2.4 핵심기능 - 로그인" id="{51824F89-7DB6-471A-87E7-4437285B3118}">
          <p14:sldIdLst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78"/>
            <p14:sldId id="399"/>
            <p14:sldId id="400"/>
            <p14:sldId id="381"/>
            <p14:sldId id="445"/>
            <p14:sldId id="382"/>
            <p14:sldId id="383"/>
            <p14:sldId id="384"/>
            <p14:sldId id="385"/>
          </p14:sldIdLst>
        </p14:section>
        <p14:section name="03. 프로젝트 시연" id="{C9B17B28-4DC4-49CC-B1F4-0D76BFAF5B3F}">
          <p14:sldIdLst>
            <p14:sldId id="355"/>
            <p14:sldId id="363"/>
          </p14:sldIdLst>
        </p14:section>
        <p14:section name="04. 마치며" id="{BE38C4FD-73D8-4B85-A039-228CE544A687}">
          <p14:sldIdLst>
            <p14:sldId id="358"/>
            <p14:sldId id="359"/>
            <p14:sldId id="387"/>
            <p14:sldId id="380"/>
            <p14:sldId id="443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142" userDrawn="1">
          <p15:clr>
            <a:srgbClr val="A4A3A4"/>
          </p15:clr>
        </p15:guide>
        <p15:guide id="7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B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56" y="104"/>
      </p:cViewPr>
      <p:guideLst>
        <p:guide orient="horz" pos="777"/>
        <p:guide pos="3817"/>
        <p:guide pos="7378"/>
        <p:guide orient="horz" pos="4088"/>
        <p:guide orient="horz" pos="142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7267D-B56F-4604-A261-640D1BBB7C6E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A6799-9B8D-46E4-BCDA-A744ADF18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9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726F5-D764-4C4F-A466-FF1B44FC038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313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8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False</a:t>
            </a:r>
            <a:r>
              <a:rPr lang="ko-KR" altLang="en-US" dirty="0"/>
              <a:t>일 경우  </a:t>
            </a:r>
            <a:r>
              <a:rPr lang="ko-KR" altLang="en-US" dirty="0" err="1"/>
              <a:t>alert</a:t>
            </a:r>
            <a:r>
              <a:rPr lang="ko-KR" altLang="en-US" dirty="0"/>
              <a:t>('입력하신 정보와 일치하는 사용자가 없습니다.');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00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42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2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8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1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4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ko-KR" altLang="en-US" dirty="0" err="1"/>
              <a:t>설명드리겟습니다</a:t>
            </a:r>
            <a:r>
              <a:rPr lang="en-US" altLang="ko-KR" dirty="0"/>
              <a:t>.  </a:t>
            </a:r>
            <a:r>
              <a:rPr lang="ko-KR" altLang="en-US" dirty="0"/>
              <a:t>일반적인 비즈니스 로직을 구현하려 했습니다</a:t>
            </a:r>
            <a:r>
              <a:rPr lang="en-US" altLang="ko-KR" dirty="0"/>
              <a:t>. </a:t>
            </a:r>
            <a:r>
              <a:rPr lang="ko-KR" altLang="en-US" dirty="0"/>
              <a:t>폼 제출전에 모든 필드를 </a:t>
            </a:r>
            <a:r>
              <a:rPr lang="ko-KR" altLang="en-US" dirty="0" err="1"/>
              <a:t>입력해야하며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중복체크를 </a:t>
            </a:r>
            <a:r>
              <a:rPr lang="ko-KR" altLang="en-US" dirty="0" err="1"/>
              <a:t>하지않을시</a:t>
            </a:r>
            <a:r>
              <a:rPr lang="ko-KR" altLang="en-US" dirty="0"/>
              <a:t> 폼제출을 막습니다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A6799-9B8D-46E4-BCDA-A744ADF1884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35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BFFC0C-58C2-8EC5-D168-7F2ADDE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6333" y="620202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5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AEEFC161-181A-458F-AB4F-E7E710FB367A}" type="datetime1">
              <a:rPr lang="ko-KR" altLang="en-US" smtClean="0"/>
              <a:t>2024-10-04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E6F0E3-8C0C-CA9C-E6C2-C575FCE0D886}"/>
              </a:ext>
            </a:extLst>
          </p:cNvPr>
          <p:cNvSpPr txBox="1"/>
          <p:nvPr userDrawn="1"/>
        </p:nvSpPr>
        <p:spPr>
          <a:xfrm>
            <a:off x="3725737" y="4389108"/>
            <a:ext cx="47405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7" dirty="0" err="1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하늘샘</a:t>
            </a:r>
            <a:r>
              <a:rPr lang="ko-KR" altLang="en-US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곽동현</a:t>
            </a:r>
            <a:r>
              <a:rPr lang="en-US" altLang="ko-KR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이종남 </a:t>
            </a:r>
            <a:r>
              <a:rPr lang="en-US" altLang="ko-KR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67" dirty="0">
                <a:solidFill>
                  <a:srgbClr val="3333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신민철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AC6C6-C67A-7505-9687-CF0EF6D81E03}"/>
              </a:ext>
            </a:extLst>
          </p:cNvPr>
          <p:cNvSpPr txBox="1"/>
          <p:nvPr userDrawn="1"/>
        </p:nvSpPr>
        <p:spPr>
          <a:xfrm>
            <a:off x="1535495" y="1028734"/>
            <a:ext cx="47405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7" dirty="0">
                <a:solidFill>
                  <a:schemeClr val="bg1">
                    <a:lumMod val="6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국비지원 교육과정 소셜 커뮤니티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84BA2-A406-A579-2403-A188AFFFA645}"/>
              </a:ext>
            </a:extLst>
          </p:cNvPr>
          <p:cNvSpPr txBox="1"/>
          <p:nvPr userDrawn="1"/>
        </p:nvSpPr>
        <p:spPr>
          <a:xfrm>
            <a:off x="2165564" y="1688807"/>
            <a:ext cx="7860873" cy="186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GOODIYA</a:t>
            </a:r>
            <a:endParaRPr lang="ko-KR" altLang="en-US" sz="8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그림 1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5BBD356-0416-0675-EB14-BE5B5AFCF3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3" b="19358"/>
          <a:stretch/>
        </p:blipFill>
        <p:spPr>
          <a:xfrm>
            <a:off x="4709547" y="4700564"/>
            <a:ext cx="2772906" cy="1380153"/>
          </a:xfrm>
          <a:prstGeom prst="rect">
            <a:avLst/>
          </a:prstGeom>
        </p:spPr>
      </p:pic>
      <p:sp>
        <p:nvSpPr>
          <p:cNvPr id="2" name="Text Box 44">
            <a:extLst>
              <a:ext uri="{FF2B5EF4-FFF2-40B4-BE49-F238E27FC236}">
                <a16:creationId xmlns:a16="http://schemas.microsoft.com/office/drawing/2014/main" id="{2B1C9DBF-ABA4-B4B3-6FAB-C828F4C031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7109" y="6639036"/>
            <a:ext cx="370293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l" latinLnBrk="0">
              <a:defRPr/>
            </a:pP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Copyright </a:t>
            </a: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Symbol" panose="05050102010706020507" pitchFamily="18" charset="2"/>
              </a:rPr>
              <a:t></a:t>
            </a: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2024 Good Developers Team.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1717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2. 프로젝트 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9E498B53-3ACB-4789-8C7B-9F03A053885A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상세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DB337E-1AEB-AA94-52EF-F55C4CD9FE08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73DF04-2F5B-B04D-6037-E7BA0F3E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C7E8D-F8B9-42DA-9283-4F9D4A4B889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83DBC2-AC3D-854E-DD82-0EFC640CEC3E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2-1. </a:t>
            </a:r>
            <a:r>
              <a:rPr lang="ko-KR" altLang="en-US" dirty="0"/>
              <a:t>개발 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E9A5-D671-D11B-200F-3F2A22D58BE0}"/>
              </a:ext>
            </a:extLst>
          </p:cNvPr>
          <p:cNvSpPr txBox="1"/>
          <p:nvPr userDrawn="1"/>
        </p:nvSpPr>
        <p:spPr>
          <a:xfrm>
            <a:off x="610369" y="1684264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2-2. </a:t>
            </a:r>
            <a:r>
              <a:rPr lang="ko-KR" altLang="en-US" dirty="0"/>
              <a:t>산출물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5A507-5869-4785-7290-6745CA91A6AB}"/>
              </a:ext>
            </a:extLst>
          </p:cNvPr>
          <p:cNvSpPr txBox="1"/>
          <p:nvPr userDrawn="1"/>
        </p:nvSpPr>
        <p:spPr>
          <a:xfrm>
            <a:off x="610369" y="2120831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2-3. </a:t>
            </a:r>
            <a:r>
              <a:rPr lang="ko-KR" altLang="en-US" dirty="0"/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F5C02-921D-3C20-4564-311F3ABD5016}"/>
              </a:ext>
            </a:extLst>
          </p:cNvPr>
          <p:cNvSpPr txBox="1"/>
          <p:nvPr userDrawn="1"/>
        </p:nvSpPr>
        <p:spPr>
          <a:xfrm>
            <a:off x="610369" y="250977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핵심기능 소개</a:t>
            </a:r>
          </a:p>
        </p:txBody>
      </p:sp>
    </p:spTree>
    <p:extLst>
      <p:ext uri="{BB962C8B-B14F-4D97-AF65-F5344CB8AC3E}">
        <p14:creationId xmlns:p14="http://schemas.microsoft.com/office/powerpoint/2010/main" val="40386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2. 프로젝트 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9E498B53-3ACB-4789-8C7B-9F03A053885A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상세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DB337E-1AEB-AA94-52EF-F55C4CD9FE08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73DF04-2F5B-B04D-6037-E7BA0F3E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C7E8D-F8B9-42DA-9283-4F9D4A4B889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83DBC2-AC3D-854E-DD82-0EFC640CEC3E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2-1. </a:t>
            </a:r>
            <a:r>
              <a:rPr lang="ko-KR" altLang="en-US" dirty="0"/>
              <a:t>개발 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E9A5-D671-D11B-200F-3F2A22D58BE0}"/>
              </a:ext>
            </a:extLst>
          </p:cNvPr>
          <p:cNvSpPr txBox="1"/>
          <p:nvPr userDrawn="1"/>
        </p:nvSpPr>
        <p:spPr>
          <a:xfrm>
            <a:off x="610369" y="1684264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2-2. </a:t>
            </a:r>
            <a:r>
              <a:rPr lang="ko-KR" altLang="en-US" dirty="0"/>
              <a:t>산출물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5A507-5869-4785-7290-6745CA91A6AB}"/>
              </a:ext>
            </a:extLst>
          </p:cNvPr>
          <p:cNvSpPr txBox="1"/>
          <p:nvPr userDrawn="1"/>
        </p:nvSpPr>
        <p:spPr>
          <a:xfrm>
            <a:off x="610369" y="2120831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2-3. </a:t>
            </a:r>
            <a:r>
              <a:rPr lang="ko-KR" altLang="en-US" dirty="0"/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F5C02-921D-3C20-4564-311F3ABD5016}"/>
              </a:ext>
            </a:extLst>
          </p:cNvPr>
          <p:cNvSpPr txBox="1"/>
          <p:nvPr userDrawn="1"/>
        </p:nvSpPr>
        <p:spPr>
          <a:xfrm>
            <a:off x="610369" y="250977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2-4. </a:t>
            </a:r>
            <a:r>
              <a:rPr lang="ko-KR" altLang="en-US" dirty="0"/>
              <a:t>핵심기능 소개</a:t>
            </a:r>
          </a:p>
        </p:txBody>
      </p:sp>
    </p:spTree>
    <p:extLst>
      <p:ext uri="{BB962C8B-B14F-4D97-AF65-F5344CB8AC3E}">
        <p14:creationId xmlns:p14="http://schemas.microsoft.com/office/powerpoint/2010/main" val="1963496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프로젝트 시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156A5E0-512C-4F00-8FED-5F214495A955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시연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49DC4B-5C73-58CB-8114-24C36F6F7B4C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F75B39A-1A87-F11E-E0BB-8AC505051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홈페이지 시연 </a:t>
            </a:r>
            <a:r>
              <a:rPr lang="en-US" altLang="ko-KR" dirty="0"/>
              <a:t>/ </a:t>
            </a:r>
            <a:r>
              <a:rPr lang="ko-KR" altLang="en-US" dirty="0"/>
              <a:t>데모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60EBA3-50CE-DCD5-A071-A3E15015077B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6EB798-5CC4-BFA6-4A0F-607C758D0CF9}"/>
              </a:ext>
            </a:extLst>
          </p:cNvPr>
          <p:cNvSpPr txBox="1"/>
          <p:nvPr userDrawn="1"/>
        </p:nvSpPr>
        <p:spPr>
          <a:xfrm>
            <a:off x="610369" y="1281392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3-1. </a:t>
            </a:r>
            <a:r>
              <a:rPr lang="ko-KR" altLang="en-US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705188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1 마치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5B5F174-AE1F-42FF-B2BF-8D94EA4362D2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8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마치며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728F6-3AB7-5CD9-90B5-294E4C29965E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1AC9F2-4A02-1321-AC9D-81B6A3C2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B6C1A0-B6C1-883D-E2F4-66D6A05BFC7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A3EE09-679B-4F52-F70F-56D1C3C4EB2F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4-1. </a:t>
            </a:r>
            <a:r>
              <a:rPr lang="ko-KR" altLang="en-US" dirty="0"/>
              <a:t>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A134-04AB-1019-9351-A885B725C094}"/>
              </a:ext>
            </a:extLst>
          </p:cNvPr>
          <p:cNvSpPr txBox="1"/>
          <p:nvPr userDrawn="1"/>
        </p:nvSpPr>
        <p:spPr>
          <a:xfrm>
            <a:off x="610369" y="1684264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4-2.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333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.1 마치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5B5F174-AE1F-42FF-B2BF-8D94EA4362D2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8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마치며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728F6-3AB7-5CD9-90B5-294E4C29965E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D1AC9F2-4A02-1321-AC9D-81B6A3C2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B6C1A0-B6C1-883D-E2F4-66D6A05BFC7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A3EE09-679B-4F52-F70F-56D1C3C4EB2F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4-1. </a:t>
            </a:r>
            <a:r>
              <a:rPr lang="ko-KR" altLang="en-US" dirty="0"/>
              <a:t>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AA134-04AB-1019-9351-A885B725C094}"/>
              </a:ext>
            </a:extLst>
          </p:cNvPr>
          <p:cNvSpPr txBox="1"/>
          <p:nvPr userDrawn="1"/>
        </p:nvSpPr>
        <p:spPr>
          <a:xfrm>
            <a:off x="610369" y="1684264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4-2.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173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29CDE9-916E-6241-4FF9-EB260F60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1E212-7388-401F-B4B9-77DDF6B51A68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0D2FF8-DD9D-E663-EA45-1E2DDD24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EE6A9E-7F05-92AF-641B-D3B4F995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6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중간 목차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28865"/>
            <a:ext cx="6858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333500"/>
            <a:ext cx="6858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4" indent="-285754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31" indent="-238127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510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514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17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521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525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529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532" indent="-190502" algn="l" defTabSz="762008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731" y="6356616"/>
            <a:ext cx="2742407" cy="365125"/>
          </a:xfrm>
          <a:prstGeom prst="rect">
            <a:avLst/>
          </a:prstGeom>
        </p:spPr>
        <p:txBody>
          <a:bodyPr/>
          <a:lstStyle/>
          <a:p>
            <a:fld id="{C0484A21-9F41-424B-915B-03D9FA6CAA45}" type="datetime1">
              <a:rPr lang="ko-KR" altLang="en-US" smtClean="0"/>
              <a:t>2024-10-04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03500" y="5296960"/>
            <a:ext cx="2413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762008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1004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8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11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16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5019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6024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7027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8030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1000" y="5296960"/>
            <a:ext cx="1778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62008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1004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8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11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16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5019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6024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7027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8030" algn="l" defTabSz="762008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2A2204-9852-B360-B951-2BBC471456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Text Box 44">
            <a:extLst>
              <a:ext uri="{FF2B5EF4-FFF2-40B4-BE49-F238E27FC236}">
                <a16:creationId xmlns:a16="http://schemas.microsoft.com/office/drawing/2014/main" id="{9303F7DA-E171-372A-C18C-56A4E617F8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7109" y="6639036"/>
            <a:ext cx="370293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2057400" indent="-228600" algn="ctr" latinLnBrk="1"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9pPr>
          </a:lstStyle>
          <a:p>
            <a:pPr algn="l" latinLnBrk="0">
              <a:defRPr/>
            </a:pP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Copyright </a:t>
            </a: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Symbol" panose="05050102010706020507" pitchFamily="18" charset="2"/>
              </a:rPr>
              <a:t></a:t>
            </a:r>
            <a:r>
              <a:rPr kumimoji="0"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2024 Good Developers Team.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5202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547966-F26A-7907-5F18-C2A84081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613CB0D4-35D3-492D-9EF1-38B60E6C06BA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55DE4A-AD2B-8825-FE4F-C8682E53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316DB-89F8-C4EB-A0FE-46EA50B2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FC3C097-6D58-499B-9F91-B98CC254717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6B3DD-6347-7D84-4865-1614E46CAD06}"/>
              </a:ext>
            </a:extLst>
          </p:cNvPr>
          <p:cNvSpPr/>
          <p:nvPr userDrawn="1"/>
        </p:nvSpPr>
        <p:spPr>
          <a:xfrm>
            <a:off x="744903" y="2352132"/>
            <a:ext cx="4237141" cy="3809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85B7B-48AD-23C7-9C75-14069259EB60}"/>
              </a:ext>
            </a:extLst>
          </p:cNvPr>
          <p:cNvSpPr txBox="1"/>
          <p:nvPr userDrawn="1"/>
        </p:nvSpPr>
        <p:spPr>
          <a:xfrm>
            <a:off x="631197" y="1249264"/>
            <a:ext cx="4706077" cy="11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66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  <a:endParaRPr lang="ko-KR" altLang="en-US" sz="6666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44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1. 프로젝트 개요-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521DE-8674-D8F2-02DB-E299FAAAFDEB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A829A3-AE84-0422-8F35-0A33A255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B0CAE-9465-7DAA-44BB-2EEFFED9849E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2AE53C5-2B0B-3312-5328-67D1D5D0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4FA3-A951-4522-A90D-9EB92C710BF6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798474AD-A70F-D462-2640-A5B89D4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05B822B-681F-CB13-BF3B-49CDBC86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3FC7-956F-0C03-81AF-B5E36361A452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1-1. </a:t>
            </a:r>
            <a:r>
              <a:rPr lang="ko-KR" altLang="en-US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A54F47-7128-7662-2CCC-C30629E1484B}"/>
              </a:ext>
            </a:extLst>
          </p:cNvPr>
          <p:cNvSpPr txBox="1"/>
          <p:nvPr userDrawn="1"/>
        </p:nvSpPr>
        <p:spPr>
          <a:xfrm>
            <a:off x="610369" y="1731889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E4044-BA5B-2B70-2571-0568F5FEC06E}"/>
              </a:ext>
            </a:extLst>
          </p:cNvPr>
          <p:cNvSpPr txBox="1"/>
          <p:nvPr userDrawn="1"/>
        </p:nvSpPr>
        <p:spPr>
          <a:xfrm>
            <a:off x="610369" y="2120831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7D3E5-88C6-5E0B-5536-18660C2CB0A3}"/>
              </a:ext>
            </a:extLst>
          </p:cNvPr>
          <p:cNvSpPr txBox="1"/>
          <p:nvPr userDrawn="1"/>
        </p:nvSpPr>
        <p:spPr>
          <a:xfrm>
            <a:off x="610369" y="250977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협업설정</a:t>
            </a:r>
          </a:p>
        </p:txBody>
      </p:sp>
    </p:spTree>
    <p:extLst>
      <p:ext uri="{BB962C8B-B14F-4D97-AF65-F5344CB8AC3E}">
        <p14:creationId xmlns:p14="http://schemas.microsoft.com/office/powerpoint/2010/main" val="120452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. 프로젝트 개요-팀역할분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521DE-8674-D8F2-02DB-E299FAAAFDEB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A829A3-AE84-0422-8F35-0A33A255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B0CAE-9465-7DAA-44BB-2EEFFED9849E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2AE53C5-2B0B-3312-5328-67D1D5D0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4FA3-A951-4522-A90D-9EB92C710BF6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798474AD-A70F-D462-2640-A5B89D4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05B822B-681F-CB13-BF3B-49CDBC86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BAF7D-974D-5B13-D093-F1FAEA1BAEB1}"/>
              </a:ext>
            </a:extLst>
          </p:cNvPr>
          <p:cNvSpPr txBox="1"/>
          <p:nvPr userDrawn="1"/>
        </p:nvSpPr>
        <p:spPr>
          <a:xfrm>
            <a:off x="553220" y="1335629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/>
              <a:t>1-1. </a:t>
            </a:r>
            <a:r>
              <a:rPr lang="ko-KR" altLang="en-US" dirty="0"/>
              <a:t>기획의도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BCB8C-FA3D-C589-2F72-5D45734C5D4D}"/>
              </a:ext>
            </a:extLst>
          </p:cNvPr>
          <p:cNvSpPr txBox="1"/>
          <p:nvPr userDrawn="1"/>
        </p:nvSpPr>
        <p:spPr>
          <a:xfrm>
            <a:off x="553220" y="1748287"/>
            <a:ext cx="3485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1-2. </a:t>
            </a:r>
            <a:r>
              <a:rPr lang="ko-KR" altLang="en-US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876F7-170F-3003-2CC2-88F84821604D}"/>
              </a:ext>
            </a:extLst>
          </p:cNvPr>
          <p:cNvSpPr txBox="1"/>
          <p:nvPr userDrawn="1"/>
        </p:nvSpPr>
        <p:spPr>
          <a:xfrm>
            <a:off x="553220" y="2257335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821AA-CFDC-2E6C-DC23-20FEF154BCD3}"/>
              </a:ext>
            </a:extLst>
          </p:cNvPr>
          <p:cNvSpPr txBox="1"/>
          <p:nvPr userDrawn="1"/>
        </p:nvSpPr>
        <p:spPr>
          <a:xfrm>
            <a:off x="553220" y="2657445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협업설정</a:t>
            </a:r>
          </a:p>
        </p:txBody>
      </p:sp>
    </p:spTree>
    <p:extLst>
      <p:ext uri="{BB962C8B-B14F-4D97-AF65-F5344CB8AC3E}">
        <p14:creationId xmlns:p14="http://schemas.microsoft.com/office/powerpoint/2010/main" val="298228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. 프로젝트 개요-개발환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521DE-8674-D8F2-02DB-E299FAAAFDEB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A829A3-AE84-0422-8F35-0A33A255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B0CAE-9465-7DAA-44BB-2EEFFED9849E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2AE53C5-2B0B-3312-5328-67D1D5D0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4FA3-A951-4522-A90D-9EB92C710BF6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798474AD-A70F-D462-2640-A5B89D4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05B822B-681F-CB13-BF3B-49CDBC86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07F6C-F9D2-FFE9-15B6-DFC43C62208A}"/>
              </a:ext>
            </a:extLst>
          </p:cNvPr>
          <p:cNvSpPr txBox="1"/>
          <p:nvPr userDrawn="1"/>
        </p:nvSpPr>
        <p:spPr>
          <a:xfrm>
            <a:off x="519427" y="1290951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kern="12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1-1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기획의도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81EE3-6A99-76BE-0532-6078BF902B1F}"/>
              </a:ext>
            </a:extLst>
          </p:cNvPr>
          <p:cNvSpPr txBox="1"/>
          <p:nvPr userDrawn="1"/>
        </p:nvSpPr>
        <p:spPr>
          <a:xfrm>
            <a:off x="519427" y="1748287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5261-41D1-182A-F7F2-561571D66454}"/>
              </a:ext>
            </a:extLst>
          </p:cNvPr>
          <p:cNvSpPr txBox="1"/>
          <p:nvPr userDrawn="1"/>
        </p:nvSpPr>
        <p:spPr>
          <a:xfrm>
            <a:off x="519427" y="2548507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263C87-49C6-7FC2-BF68-7B29DAF5D215}"/>
              </a:ext>
            </a:extLst>
          </p:cNvPr>
          <p:cNvSpPr txBox="1"/>
          <p:nvPr userDrawn="1"/>
        </p:nvSpPr>
        <p:spPr>
          <a:xfrm>
            <a:off x="519427" y="208684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1-3. </a:t>
            </a:r>
            <a:r>
              <a:rPr lang="ko-KR" altLang="en-US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1615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. 프로젝트 개요-협업설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521DE-8674-D8F2-02DB-E299FAAAFDEB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A829A3-AE84-0422-8F35-0A33A255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0B0CAE-9465-7DAA-44BB-2EEFFED9849E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2AE53C5-2B0B-3312-5328-67D1D5D0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4FA3-A951-4522-A90D-9EB92C710BF6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798474AD-A70F-D462-2640-A5B89D4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05B822B-681F-CB13-BF3B-49CDBC86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‹#›/68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07F6C-F9D2-FFE9-15B6-DFC43C62208A}"/>
              </a:ext>
            </a:extLst>
          </p:cNvPr>
          <p:cNvSpPr txBox="1"/>
          <p:nvPr userDrawn="1"/>
        </p:nvSpPr>
        <p:spPr>
          <a:xfrm>
            <a:off x="481552" y="1304288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kern="12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1-1</a:t>
            </a:r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기획의도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81EE3-6A99-76BE-0532-6078BF902B1F}"/>
              </a:ext>
            </a:extLst>
          </p:cNvPr>
          <p:cNvSpPr txBox="1"/>
          <p:nvPr userDrawn="1"/>
        </p:nvSpPr>
        <p:spPr>
          <a:xfrm>
            <a:off x="481552" y="1746148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5261-41D1-182A-F7F2-561571D66454}"/>
              </a:ext>
            </a:extLst>
          </p:cNvPr>
          <p:cNvSpPr txBox="1"/>
          <p:nvPr userDrawn="1"/>
        </p:nvSpPr>
        <p:spPr>
          <a:xfrm>
            <a:off x="481552" y="2506758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kern="12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1-4. </a:t>
            </a:r>
            <a:r>
              <a:rPr lang="ko-KR" altLang="en-US" sz="2400" kern="12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협업설정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263C87-49C6-7FC2-BF68-7B29DAF5D215}"/>
              </a:ext>
            </a:extLst>
          </p:cNvPr>
          <p:cNvSpPr txBox="1"/>
          <p:nvPr userDrawn="1"/>
        </p:nvSpPr>
        <p:spPr>
          <a:xfrm>
            <a:off x="481552" y="212645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1-3. </a:t>
            </a:r>
            <a:r>
              <a:rPr lang="ko-KR" altLang="en-US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5260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1. 프로젝트 상세 - 협업설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9E498B53-3ACB-4789-8C7B-9F03A053885A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상세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DB337E-1AEB-AA94-52EF-F55C4CD9FE08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73DF04-2F5B-B04D-6037-E7BA0F3E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C7E8D-F8B9-42DA-9283-4F9D4A4B889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83DBC2-AC3D-854E-DD82-0EFC640CEC3E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2-1. </a:t>
            </a:r>
            <a:r>
              <a:rPr lang="ko-KR" altLang="en-US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E9A5-D671-D11B-200F-3F2A22D58BE0}"/>
              </a:ext>
            </a:extLst>
          </p:cNvPr>
          <p:cNvSpPr txBox="1"/>
          <p:nvPr userDrawn="1"/>
        </p:nvSpPr>
        <p:spPr>
          <a:xfrm>
            <a:off x="610369" y="1731889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2-2.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5A507-5869-4785-7290-6745CA91A6AB}"/>
              </a:ext>
            </a:extLst>
          </p:cNvPr>
          <p:cNvSpPr txBox="1"/>
          <p:nvPr userDrawn="1"/>
        </p:nvSpPr>
        <p:spPr>
          <a:xfrm>
            <a:off x="610369" y="2120831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2-3.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F5C02-921D-3C20-4564-311F3ABD5016}"/>
              </a:ext>
            </a:extLst>
          </p:cNvPr>
          <p:cNvSpPr txBox="1"/>
          <p:nvPr userDrawn="1"/>
        </p:nvSpPr>
        <p:spPr>
          <a:xfrm>
            <a:off x="610369" y="250977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핵심기능 소개</a:t>
            </a:r>
          </a:p>
        </p:txBody>
      </p:sp>
    </p:spTree>
    <p:extLst>
      <p:ext uri="{BB962C8B-B14F-4D97-AF65-F5344CB8AC3E}">
        <p14:creationId xmlns:p14="http://schemas.microsoft.com/office/powerpoint/2010/main" val="42258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. 프로젝트 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3C89A202-01A0-A32E-FC02-D7094B49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9E498B53-3ACB-4789-8C7B-9F03A053885A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7EE3E4A-AFB8-02E1-BC2C-A9B83003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690A6C5-5B87-4357-B938-63C2707A77BE}" type="slidenum">
              <a:rPr lang="ko-KR" altLang="en-US" smtClean="0"/>
              <a:pPr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1C5271F-3F1A-0D25-024A-0040384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202115C-764D-3E05-B9EE-AD693A3FC45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1pPr>
            <a:lvl2pPr marL="54864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2pPr>
            <a:lvl3pPr marL="109728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3pPr>
            <a:lvl4pPr marL="164592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4pPr>
            <a:lvl5pPr marL="2194560" algn="l" rtl="0" fontAlgn="base" latinLnBrk="1">
              <a:spcBef>
                <a:spcPct val="0"/>
              </a:spcBef>
              <a:spcAft>
                <a:spcPct val="0"/>
              </a:spcAft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5pPr>
            <a:lvl6pPr marL="274320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6pPr>
            <a:lvl7pPr marL="329184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7pPr>
            <a:lvl8pPr marL="384048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8pPr>
            <a:lvl9pPr marL="4389120" algn="l" defTabSz="1097280" rtl="0" eaLnBrk="1" latinLnBrk="1" hangingPunct="1">
              <a:defRPr kumimoji="1" sz="1320" kern="1200">
                <a:solidFill>
                  <a:schemeClr val="tx1"/>
                </a:solidFill>
                <a:latin typeface="나눔고딕 ExtraBold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sz="11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40B5B1-CDAC-17A8-42B3-976A4CA2D9E9}"/>
              </a:ext>
            </a:extLst>
          </p:cNvPr>
          <p:cNvGrpSpPr/>
          <p:nvPr userDrawn="1"/>
        </p:nvGrpSpPr>
        <p:grpSpPr>
          <a:xfrm>
            <a:off x="481553" y="378349"/>
            <a:ext cx="3180353" cy="591170"/>
            <a:chOff x="577862" y="1576284"/>
            <a:chExt cx="3816424" cy="7094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F20E7-7F3F-8706-73DF-C4970909F750}"/>
                </a:ext>
              </a:extLst>
            </p:cNvPr>
            <p:cNvSpPr/>
            <p:nvPr userDrawn="1"/>
          </p:nvSpPr>
          <p:spPr>
            <a:xfrm>
              <a:off x="577862" y="2213680"/>
              <a:ext cx="3816424" cy="72008"/>
            </a:xfrm>
            <a:prstGeom prst="rect">
              <a:avLst/>
            </a:prstGeom>
            <a:solidFill>
              <a:srgbClr val="4FB9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48747-6949-D195-D2E6-D8A919FB5B8B}"/>
                </a:ext>
              </a:extLst>
            </p:cNvPr>
            <p:cNvSpPr txBox="1"/>
            <p:nvPr userDrawn="1"/>
          </p:nvSpPr>
          <p:spPr>
            <a:xfrm>
              <a:off x="1842593" y="1576284"/>
              <a:ext cx="2232247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상세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189724-67D3-EAE2-CC42-E9A6020F15A9}"/>
              </a:ext>
            </a:extLst>
          </p:cNvPr>
          <p:cNvSpPr txBox="1"/>
          <p:nvPr userDrawn="1"/>
        </p:nvSpPr>
        <p:spPr>
          <a:xfrm>
            <a:off x="481552" y="68627"/>
            <a:ext cx="10539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5000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DB337E-1AEB-AA94-52EF-F55C4CD9FE08}"/>
              </a:ext>
            </a:extLst>
          </p:cNvPr>
          <p:cNvSpPr/>
          <p:nvPr userDrawn="1"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73DF04-2F5B-B04D-6037-E7BA0F3E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3733800" cy="618111"/>
          </a:xfrm>
        </p:spPr>
        <p:txBody>
          <a:bodyPr>
            <a:normAutofit/>
          </a:bodyPr>
          <a:lstStyle>
            <a:lvl1pPr>
              <a:defRPr sz="28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B4C7E8D-F8B9-42DA-9283-4F9D4A4B8899}"/>
              </a:ext>
            </a:extLst>
          </p:cNvPr>
          <p:cNvCxnSpPr>
            <a:cxnSpLocks/>
          </p:cNvCxnSpPr>
          <p:nvPr userDrawn="1"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83DBC2-AC3D-854E-DD82-0EFC640CEC3E}"/>
              </a:ext>
            </a:extLst>
          </p:cNvPr>
          <p:cNvSpPr txBox="1"/>
          <p:nvPr userDrawn="1"/>
        </p:nvSpPr>
        <p:spPr>
          <a:xfrm>
            <a:off x="610369" y="1281392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2-1. </a:t>
            </a:r>
            <a:r>
              <a:rPr lang="ko-KR" altLang="en-US" dirty="0"/>
              <a:t>개발 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E9A5-D671-D11B-200F-3F2A22D58BE0}"/>
              </a:ext>
            </a:extLst>
          </p:cNvPr>
          <p:cNvSpPr txBox="1"/>
          <p:nvPr userDrawn="1"/>
        </p:nvSpPr>
        <p:spPr>
          <a:xfrm>
            <a:off x="610369" y="1684264"/>
            <a:ext cx="314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2-2. </a:t>
            </a:r>
            <a:r>
              <a:rPr lang="ko-KR" altLang="en-US" dirty="0"/>
              <a:t>산출물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5A507-5869-4785-7290-6745CA91A6AB}"/>
              </a:ext>
            </a:extLst>
          </p:cNvPr>
          <p:cNvSpPr txBox="1"/>
          <p:nvPr userDrawn="1"/>
        </p:nvSpPr>
        <p:spPr>
          <a:xfrm>
            <a:off x="610369" y="2120831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2-3.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F5C02-921D-3C20-4564-311F3ABD5016}"/>
              </a:ext>
            </a:extLst>
          </p:cNvPr>
          <p:cNvSpPr txBox="1"/>
          <p:nvPr userDrawn="1"/>
        </p:nvSpPr>
        <p:spPr>
          <a:xfrm>
            <a:off x="610369" y="2509773"/>
            <a:ext cx="314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2-4.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핵심기능 소개</a:t>
            </a:r>
          </a:p>
        </p:txBody>
      </p:sp>
    </p:spTree>
    <p:extLst>
      <p:ext uri="{BB962C8B-B14F-4D97-AF65-F5344CB8AC3E}">
        <p14:creationId xmlns:p14="http://schemas.microsoft.com/office/powerpoint/2010/main" val="399056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9B01AD-D3AF-2BAE-ACA0-A2DD15F1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AACB9-3A58-D9DD-0C22-38DBA8D98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3CE61-AE78-2257-EA60-87BADDB87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536DE-61BA-4CD6-A7F9-C70AD7E4FC7F}" type="datetime1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A6BC6-8260-7373-187D-C7BF4A213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C8A35-FFB2-D981-A87A-A1E841E80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0A6C5-5B87-4357-B938-63C2707A77BE}" type="slidenum">
              <a:rPr lang="ko-KR" altLang="en-US" smtClean="0"/>
              <a:t>‹#›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7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8" r:id="rId5"/>
    <p:sldLayoutId id="2147483669" r:id="rId6"/>
    <p:sldLayoutId id="2147483670" r:id="rId7"/>
    <p:sldLayoutId id="2147483664" r:id="rId8"/>
    <p:sldLayoutId id="2147483671" r:id="rId9"/>
    <p:sldLayoutId id="2147483672" r:id="rId10"/>
    <p:sldLayoutId id="2147483673" r:id="rId11"/>
    <p:sldLayoutId id="2147483665" r:id="rId12"/>
    <p:sldLayoutId id="2147483666" r:id="rId13"/>
    <p:sldLayoutId id="2147483674" r:id="rId14"/>
    <p:sldLayoutId id="2147483655" r:id="rId15"/>
  </p:sldLayoutIdLst>
  <p:hf hdr="0" dt="0"/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FB2B04-DDA6-816E-5EEA-E1CE9255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8683" y="6088063"/>
            <a:ext cx="2743200" cy="365125"/>
          </a:xfrm>
        </p:spPr>
        <p:txBody>
          <a:bodyPr/>
          <a:lstStyle/>
          <a:p>
            <a:fld id="{7FE8D4E9-9B49-40E9-9A87-D671FC235D37}" type="datetime1">
              <a:rPr lang="ko-KR" altLang="en-US" sz="1600" smtClean="0">
                <a:solidFill>
                  <a:schemeClr val="tx1"/>
                </a:solidFill>
              </a:rPr>
              <a:t>2024-10-04</a:t>
            </a:fld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D2CEAD8E-8395-C367-33E2-E088C623216C}"/>
              </a:ext>
            </a:extLst>
          </p:cNvPr>
          <p:cNvSpPr txBox="1">
            <a:spLocks/>
          </p:cNvSpPr>
          <p:nvPr/>
        </p:nvSpPr>
        <p:spPr>
          <a:xfrm>
            <a:off x="8708983" y="225425"/>
            <a:ext cx="302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500" kern="1200">
                <a:solidFill>
                  <a:schemeClr val="tx1">
                    <a:tint val="82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4FB9FC"/>
                </a:solidFill>
              </a:rPr>
              <a:t>MSA 7</a:t>
            </a:r>
            <a:r>
              <a:rPr lang="ko-KR" altLang="en-US" sz="1600" dirty="0">
                <a:solidFill>
                  <a:srgbClr val="4FB9FC"/>
                </a:solidFill>
              </a:rPr>
              <a:t>차 </a:t>
            </a:r>
            <a:r>
              <a:rPr lang="ko-KR" altLang="en-US" sz="1600" dirty="0" err="1">
                <a:solidFill>
                  <a:srgbClr val="4FB9FC"/>
                </a:solidFill>
              </a:rPr>
              <a:t>풀스택</a:t>
            </a:r>
            <a:r>
              <a:rPr lang="ko-KR" altLang="en-US" sz="1600" dirty="0">
                <a:solidFill>
                  <a:srgbClr val="4FB9FC"/>
                </a:solidFill>
              </a:rPr>
              <a:t> 개발자 교육과정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모델 3" descr="Thumbs Up Emoji">
                <a:extLst>
                  <a:ext uri="{FF2B5EF4-FFF2-40B4-BE49-F238E27FC236}">
                    <a16:creationId xmlns:a16="http://schemas.microsoft.com/office/drawing/2014/main" id="{02CCD7F6-702A-74A1-ECB6-670594E41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5972318"/>
                  </p:ext>
                </p:extLst>
              </p:nvPr>
            </p:nvGraphicFramePr>
            <p:xfrm>
              <a:off x="2270042" y="3654275"/>
              <a:ext cx="2035334" cy="21304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35334" cy="2130442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684170" ay="366835" az="738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24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Thumbs Up Emoji">
                <a:extLst>
                  <a:ext uri="{FF2B5EF4-FFF2-40B4-BE49-F238E27FC236}">
                    <a16:creationId xmlns:a16="http://schemas.microsoft.com/office/drawing/2014/main" id="{02CCD7F6-702A-74A1-ECB6-670594E41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042" y="3654275"/>
                <a:ext cx="2035334" cy="2130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468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22105B-7732-AA61-B620-2AE8BD9E1C5D}"/>
              </a:ext>
            </a:extLst>
          </p:cNvPr>
          <p:cNvSpPr/>
          <p:nvPr/>
        </p:nvSpPr>
        <p:spPr>
          <a:xfrm>
            <a:off x="3973871" y="258340"/>
            <a:ext cx="514350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1-2 팀 </a:t>
            </a:r>
            <a:r>
              <a:rPr lang="en-US" altLang="ko-KR" sz="280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역할</a:t>
            </a:r>
            <a:r>
              <a:rPr lang="en-US" altLang="ko-KR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분담</a:t>
            </a:r>
            <a:endParaRPr lang="en-US" altLang="ko-KR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5C98B30-EF51-2E1F-BE2E-81A5FDC5FC5A}"/>
              </a:ext>
            </a:extLst>
          </p:cNvPr>
          <p:cNvSpPr/>
          <p:nvPr/>
        </p:nvSpPr>
        <p:spPr>
          <a:xfrm>
            <a:off x="4038600" y="1192140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곽동현</a:t>
            </a:r>
            <a:endParaRPr 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3AA086A4-427D-344F-36DD-1A747B832918}"/>
              </a:ext>
            </a:extLst>
          </p:cNvPr>
          <p:cNvSpPr/>
          <p:nvPr/>
        </p:nvSpPr>
        <p:spPr>
          <a:xfrm>
            <a:off x="4028939" y="1661392"/>
            <a:ext cx="3249018" cy="2279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관리자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기능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구현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</a:p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마이페이지 기능 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게시판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및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회원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관리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기능 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프론트엔드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위주 개선</a:t>
            </a:r>
            <a:endParaRPr lang="en-US" altLang="ko-KR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359EAD76-7C98-CBED-84A2-37444B996660}"/>
              </a:ext>
            </a:extLst>
          </p:cNvPr>
          <p:cNvSpPr/>
          <p:nvPr/>
        </p:nvSpPr>
        <p:spPr>
          <a:xfrm>
            <a:off x="4028939" y="3619833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이종남</a:t>
            </a:r>
            <a:endParaRPr 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D08E439F-2365-15E9-3E18-5C649CDFBA48}"/>
              </a:ext>
            </a:extLst>
          </p:cNvPr>
          <p:cNvSpPr/>
          <p:nvPr/>
        </p:nvSpPr>
        <p:spPr>
          <a:xfrm>
            <a:off x="4028939" y="4089085"/>
            <a:ext cx="3249018" cy="1480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게시판 </a:t>
            </a:r>
            <a:r>
              <a:rPr lang="en-US" altLang="ko-KR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CRUD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기능구현</a:t>
            </a:r>
            <a:endParaRPr lang="en-US" altLang="ko-KR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댓글 기능 구현</a:t>
            </a:r>
            <a:endParaRPr lang="en-US" altLang="ko-KR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 </a:t>
            </a:r>
            <a:r>
              <a:rPr lang="en-US" altLang="ko-KR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싫어요 기능 구현</a:t>
            </a:r>
            <a:endParaRPr lang="en-US" altLang="ko-KR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인기게시글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TOP10</a:t>
            </a:r>
          </a:p>
          <a:p>
            <a:pPr>
              <a:lnSpc>
                <a:spcPts val="2583"/>
              </a:lnSpc>
            </a:pPr>
            <a:endPara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43A4D9AD-B3AB-DDF0-AAD4-12C3FC92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578ACF9-F8BE-EAC6-CA62-DA1D83D7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2913D-558A-B945-4916-0E8683D6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63" y="1052899"/>
            <a:ext cx="4526624" cy="18046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4236CE-40F0-F1D9-70BB-D02CBD36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44" y="3526179"/>
            <a:ext cx="4428131" cy="231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4" name="Picture 14" descr="ORACLE DATABASE 11G (10-Day Course) – istanbulitc">
            <a:extLst>
              <a:ext uri="{FF2B5EF4-FFF2-40B4-BE49-F238E27FC236}">
                <a16:creationId xmlns:a16="http://schemas.microsoft.com/office/drawing/2014/main" id="{A8997084-3999-9D01-CF27-59D94328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12" y="1033698"/>
            <a:ext cx="1401527" cy="7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톰캣(tomcat)이란?">
            <a:extLst>
              <a:ext uri="{FF2B5EF4-FFF2-40B4-BE49-F238E27FC236}">
                <a16:creationId xmlns:a16="http://schemas.microsoft.com/office/drawing/2014/main" id="{69FC6FB0-A27D-4596-1A0D-36A3FC5C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98" y="1669108"/>
            <a:ext cx="1483716" cy="8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JAVA] 자바 버전에 대하여 (java 8, 11, 17 버전 차이/17버전 사용이유) — 유경쓰 개발일기">
            <a:extLst>
              <a:ext uri="{FF2B5EF4-FFF2-40B4-BE49-F238E27FC236}">
                <a16:creationId xmlns:a16="http://schemas.microsoft.com/office/drawing/2014/main" id="{40B6934C-6B8A-E290-66F0-485A9A3F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58" y="1716119"/>
            <a:ext cx="1401527" cy="6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9BE271D-C134-1398-8D00-B4DD26D5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05" y="1125252"/>
            <a:ext cx="1423580" cy="36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nderstanding Maven and Its Plugins | by Wensen Ma | Medium">
            <a:extLst>
              <a:ext uri="{FF2B5EF4-FFF2-40B4-BE49-F238E27FC236}">
                <a16:creationId xmlns:a16="http://schemas.microsoft.com/office/drawing/2014/main" id="{BF7B25EA-D856-48C1-4338-211DF814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022" y="1143844"/>
            <a:ext cx="1401527" cy="4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Git] Git은 왜 쓸까?">
            <a:extLst>
              <a:ext uri="{FF2B5EF4-FFF2-40B4-BE49-F238E27FC236}">
                <a16:creationId xmlns:a16="http://schemas.microsoft.com/office/drawing/2014/main" id="{451D4957-43F6-6D66-D3A5-C31B1C33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431" y="3660209"/>
            <a:ext cx="1689006" cy="108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ome - The GitHub Blog">
            <a:extLst>
              <a:ext uri="{FF2B5EF4-FFF2-40B4-BE49-F238E27FC236}">
                <a16:creationId xmlns:a16="http://schemas.microsoft.com/office/drawing/2014/main" id="{508AE7AF-50E5-1BA5-2BBB-FAFD8030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90" y="3843821"/>
            <a:ext cx="1322631" cy="8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9974C5FC-94F0-A183-B810-C7258512CDC5}"/>
              </a:ext>
            </a:extLst>
          </p:cNvPr>
          <p:cNvGrpSpPr/>
          <p:nvPr/>
        </p:nvGrpSpPr>
        <p:grpSpPr>
          <a:xfrm>
            <a:off x="7962900" y="2474975"/>
            <a:ext cx="857162" cy="1109800"/>
            <a:chOff x="5887038" y="4004486"/>
            <a:chExt cx="857162" cy="1109800"/>
          </a:xfrm>
        </p:grpSpPr>
        <p:pic>
          <p:nvPicPr>
            <p:cNvPr id="3" name="Object 18">
              <a:extLst>
                <a:ext uri="{FF2B5EF4-FFF2-40B4-BE49-F238E27FC236}">
                  <a16:creationId xmlns:a16="http://schemas.microsoft.com/office/drawing/2014/main" id="{42BD47A5-8D88-B30B-7871-BA28917F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7038" y="4004486"/>
              <a:ext cx="857162" cy="1109800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596BC815-96F5-013C-ABC4-E22DAEF079B5}"/>
              </a:ext>
            </a:extLst>
          </p:cNvPr>
          <p:cNvGrpSpPr/>
          <p:nvPr/>
        </p:nvGrpSpPr>
        <p:grpSpPr>
          <a:xfrm>
            <a:off x="9950861" y="2486331"/>
            <a:ext cx="1733571" cy="618056"/>
            <a:chOff x="5889158" y="5242489"/>
            <a:chExt cx="1733571" cy="618056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06CD26D3-CE9D-9BE6-D0BB-65099152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89158" y="5242489"/>
              <a:ext cx="1733571" cy="618056"/>
            </a:xfrm>
            <a:prstGeom prst="rect">
              <a:avLst/>
            </a:prstGeom>
          </p:spPr>
        </p:pic>
      </p:grpSp>
      <p:grpSp>
        <p:nvGrpSpPr>
          <p:cNvPr id="16" name="그룹 1018">
            <a:extLst>
              <a:ext uri="{FF2B5EF4-FFF2-40B4-BE49-F238E27FC236}">
                <a16:creationId xmlns:a16="http://schemas.microsoft.com/office/drawing/2014/main" id="{FE1F1465-18C0-1C7A-74DA-E1564DFB8593}"/>
              </a:ext>
            </a:extLst>
          </p:cNvPr>
          <p:cNvGrpSpPr/>
          <p:nvPr/>
        </p:nvGrpSpPr>
        <p:grpSpPr>
          <a:xfrm>
            <a:off x="9647144" y="3104387"/>
            <a:ext cx="1234423" cy="739726"/>
            <a:chOff x="14170610" y="4879593"/>
            <a:chExt cx="1611684" cy="1003768"/>
          </a:xfrm>
        </p:grpSpPr>
        <p:pic>
          <p:nvPicPr>
            <p:cNvPr id="17" name="Object 62">
              <a:extLst>
                <a:ext uri="{FF2B5EF4-FFF2-40B4-BE49-F238E27FC236}">
                  <a16:creationId xmlns:a16="http://schemas.microsoft.com/office/drawing/2014/main" id="{903C929B-3C34-9A30-E92C-90D97C64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0610" y="4879593"/>
              <a:ext cx="1611684" cy="1003768"/>
            </a:xfrm>
            <a:prstGeom prst="rect">
              <a:avLst/>
            </a:prstGeom>
          </p:spPr>
        </p:pic>
      </p:grpSp>
      <p:grpSp>
        <p:nvGrpSpPr>
          <p:cNvPr id="18" name="그룹 1019">
            <a:extLst>
              <a:ext uri="{FF2B5EF4-FFF2-40B4-BE49-F238E27FC236}">
                <a16:creationId xmlns:a16="http://schemas.microsoft.com/office/drawing/2014/main" id="{295FCAB5-71D0-D0FE-15FB-9DC585296832}"/>
              </a:ext>
            </a:extLst>
          </p:cNvPr>
          <p:cNvGrpSpPr/>
          <p:nvPr/>
        </p:nvGrpSpPr>
        <p:grpSpPr>
          <a:xfrm>
            <a:off x="10881567" y="3166314"/>
            <a:ext cx="742895" cy="618112"/>
            <a:chOff x="13415891" y="4898640"/>
            <a:chExt cx="905250" cy="905250"/>
          </a:xfrm>
        </p:grpSpPr>
        <p:pic>
          <p:nvPicPr>
            <p:cNvPr id="19" name="Object 65">
              <a:extLst>
                <a:ext uri="{FF2B5EF4-FFF2-40B4-BE49-F238E27FC236}">
                  <a16:creationId xmlns:a16="http://schemas.microsoft.com/office/drawing/2014/main" id="{84B2498A-5502-8D70-1F42-AA779FF8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20" name="그룹 1020">
            <a:extLst>
              <a:ext uri="{FF2B5EF4-FFF2-40B4-BE49-F238E27FC236}">
                <a16:creationId xmlns:a16="http://schemas.microsoft.com/office/drawing/2014/main" id="{8622F75F-FDBA-8E50-85C7-E381A4F92D72}"/>
              </a:ext>
            </a:extLst>
          </p:cNvPr>
          <p:cNvGrpSpPr/>
          <p:nvPr/>
        </p:nvGrpSpPr>
        <p:grpSpPr>
          <a:xfrm>
            <a:off x="5999730" y="2523853"/>
            <a:ext cx="705347" cy="1068480"/>
            <a:chOff x="12509039" y="3551690"/>
            <a:chExt cx="936014" cy="1281448"/>
          </a:xfrm>
        </p:grpSpPr>
        <p:pic>
          <p:nvPicPr>
            <p:cNvPr id="21" name="Object 68">
              <a:extLst>
                <a:ext uri="{FF2B5EF4-FFF2-40B4-BE49-F238E27FC236}">
                  <a16:creationId xmlns:a16="http://schemas.microsoft.com/office/drawing/2014/main" id="{266A1088-3112-A0D2-8E3A-167590633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22" name="그룹 1021">
            <a:extLst>
              <a:ext uri="{FF2B5EF4-FFF2-40B4-BE49-F238E27FC236}">
                <a16:creationId xmlns:a16="http://schemas.microsoft.com/office/drawing/2014/main" id="{989BA61B-AA16-25B9-4F14-79281B87EE34}"/>
              </a:ext>
            </a:extLst>
          </p:cNvPr>
          <p:cNvGrpSpPr/>
          <p:nvPr/>
        </p:nvGrpSpPr>
        <p:grpSpPr>
          <a:xfrm>
            <a:off x="7053451" y="2529340"/>
            <a:ext cx="705348" cy="1068480"/>
            <a:chOff x="13469898" y="3597296"/>
            <a:chExt cx="828501" cy="1137941"/>
          </a:xfrm>
        </p:grpSpPr>
        <p:pic>
          <p:nvPicPr>
            <p:cNvPr id="23" name="Object 71">
              <a:extLst>
                <a:ext uri="{FF2B5EF4-FFF2-40B4-BE49-F238E27FC236}">
                  <a16:creationId xmlns:a16="http://schemas.microsoft.com/office/drawing/2014/main" id="{B94E06BF-1EA7-F6E2-2A92-56CD28D3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24" name="그룹 1022">
            <a:extLst>
              <a:ext uri="{FF2B5EF4-FFF2-40B4-BE49-F238E27FC236}">
                <a16:creationId xmlns:a16="http://schemas.microsoft.com/office/drawing/2014/main" id="{5D2CBE8F-43A8-01D0-18B8-AC8026ED2276}"/>
              </a:ext>
            </a:extLst>
          </p:cNvPr>
          <p:cNvGrpSpPr/>
          <p:nvPr/>
        </p:nvGrpSpPr>
        <p:grpSpPr>
          <a:xfrm>
            <a:off x="8855566" y="2577199"/>
            <a:ext cx="792557" cy="942340"/>
            <a:chOff x="14339110" y="3635131"/>
            <a:chExt cx="1075438" cy="1158164"/>
          </a:xfrm>
        </p:grpSpPr>
        <p:pic>
          <p:nvPicPr>
            <p:cNvPr id="25" name="Object 74">
              <a:extLst>
                <a:ext uri="{FF2B5EF4-FFF2-40B4-BE49-F238E27FC236}">
                  <a16:creationId xmlns:a16="http://schemas.microsoft.com/office/drawing/2014/main" id="{7EFC714F-E480-4E89-91F0-7FEA1D612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pic>
        <p:nvPicPr>
          <p:cNvPr id="1026" name="Picture 2" descr="카카오톡 - 나무위키">
            <a:extLst>
              <a:ext uri="{FF2B5EF4-FFF2-40B4-BE49-F238E27FC236}">
                <a16:creationId xmlns:a16="http://schemas.microsoft.com/office/drawing/2014/main" id="{45190B7D-6DE2-B075-21D3-C86F05CD7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986447"/>
            <a:ext cx="586114" cy="5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1">
            <a:extLst>
              <a:ext uri="{FF2B5EF4-FFF2-40B4-BE49-F238E27FC236}">
                <a16:creationId xmlns:a16="http://schemas.microsoft.com/office/drawing/2014/main" id="{3A475880-8AEA-71C6-FD4C-7EC01F6D790B}"/>
              </a:ext>
            </a:extLst>
          </p:cNvPr>
          <p:cNvSpPr/>
          <p:nvPr/>
        </p:nvSpPr>
        <p:spPr>
          <a:xfrm>
            <a:off x="3974035" y="392629"/>
            <a:ext cx="3033098" cy="4819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500"/>
              </a:lnSpc>
            </a:pPr>
            <a:r>
              <a:rPr lang="en-US" altLang="ko-KR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 </a:t>
            </a:r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  <a:endParaRPr 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B3B956-215D-DB75-4A33-A5E97BE45621}"/>
              </a:ext>
            </a:extLst>
          </p:cNvPr>
          <p:cNvSpPr/>
          <p:nvPr/>
        </p:nvSpPr>
        <p:spPr>
          <a:xfrm flipV="1">
            <a:off x="3924300" y="229553"/>
            <a:ext cx="7788275" cy="45719"/>
          </a:xfrm>
          <a:prstGeom prst="rect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바닥글 개체 틀 51">
            <a:extLst>
              <a:ext uri="{FF2B5EF4-FFF2-40B4-BE49-F238E27FC236}">
                <a16:creationId xmlns:a16="http://schemas.microsoft.com/office/drawing/2014/main" id="{1550B9A4-0EC4-E429-4438-498FA3F9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3" name="슬라이드 번호 개체 틀 52">
            <a:extLst>
              <a:ext uri="{FF2B5EF4-FFF2-40B4-BE49-F238E27FC236}">
                <a16:creationId xmlns:a16="http://schemas.microsoft.com/office/drawing/2014/main" id="{A3FF336E-2718-AB67-80DC-A737EFBA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84115C74-FB47-264E-06A4-5337D2DC7788}"/>
              </a:ext>
            </a:extLst>
          </p:cNvPr>
          <p:cNvSpPr txBox="1">
            <a:spLocks/>
          </p:cNvSpPr>
          <p:nvPr/>
        </p:nvSpPr>
        <p:spPr>
          <a:xfrm>
            <a:off x="3995612" y="1038829"/>
            <a:ext cx="3733800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ko-KR" altLang="en-US" sz="2400" dirty="0" err="1"/>
              <a:t>백엔드</a:t>
            </a:r>
            <a:endParaRPr lang="ko-KR" altLang="en-US" sz="24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ADA2CE28-2D63-C705-01ED-CB6EC4A4CDE2}"/>
              </a:ext>
            </a:extLst>
          </p:cNvPr>
          <p:cNvSpPr txBox="1">
            <a:spLocks/>
          </p:cNvSpPr>
          <p:nvPr/>
        </p:nvSpPr>
        <p:spPr>
          <a:xfrm>
            <a:off x="3995612" y="2543044"/>
            <a:ext cx="3733800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ko-KR" altLang="en-US" sz="2400" dirty="0" err="1"/>
              <a:t>프론트엔드</a:t>
            </a:r>
            <a:endParaRPr lang="ko-KR" altLang="en-US" sz="2400" dirty="0"/>
          </a:p>
        </p:txBody>
      </p:sp>
      <p:pic>
        <p:nvPicPr>
          <p:cNvPr id="1030" name="Picture 6" descr="upload.wikimedia.org/wikipedia/commons/thumb/d/d0/...">
            <a:extLst>
              <a:ext uri="{FF2B5EF4-FFF2-40B4-BE49-F238E27FC236}">
                <a16:creationId xmlns:a16="http://schemas.microsoft.com/office/drawing/2014/main" id="{8743A936-54BE-1111-E9BB-9709CC4E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404" y="5386839"/>
            <a:ext cx="1510791" cy="34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0BCFBF14-66F1-8CCD-F5E8-71262F430AAB}"/>
              </a:ext>
            </a:extLst>
          </p:cNvPr>
          <p:cNvSpPr txBox="1">
            <a:spLocks/>
          </p:cNvSpPr>
          <p:nvPr/>
        </p:nvSpPr>
        <p:spPr>
          <a:xfrm>
            <a:off x="4024999" y="5172084"/>
            <a:ext cx="3733800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sz="2400" dirty="0"/>
              <a:t>IDE / Etc.</a:t>
            </a:r>
            <a:endParaRPr lang="ko-KR" altLang="en-US" sz="2400" dirty="0"/>
          </a:p>
        </p:txBody>
      </p:sp>
      <p:pic>
        <p:nvPicPr>
          <p:cNvPr id="1034" name="Picture 10" descr="Creating a simple project Web API with VSCode and Entity Framework">
            <a:extLst>
              <a:ext uri="{FF2B5EF4-FFF2-40B4-BE49-F238E27FC236}">
                <a16:creationId xmlns:a16="http://schemas.microsoft.com/office/drawing/2014/main" id="{E90A240C-F7D7-CC43-48A7-30F2D18A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76" y="5169183"/>
            <a:ext cx="1608951" cy="7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Chat GPT">
            <a:extLst>
              <a:ext uri="{FF2B5EF4-FFF2-40B4-BE49-F238E27FC236}">
                <a16:creationId xmlns:a16="http://schemas.microsoft.com/office/drawing/2014/main" id="{1B16BA53-2044-5432-C78D-95584C52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485" y="5022575"/>
            <a:ext cx="1784767" cy="99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batis(마이바티스)란, mybatis 사용하는 사유/이유, mybatis 장점/단점">
            <a:extLst>
              <a:ext uri="{FF2B5EF4-FFF2-40B4-BE49-F238E27FC236}">
                <a16:creationId xmlns:a16="http://schemas.microsoft.com/office/drawing/2014/main" id="{F704EC53-7D2E-A042-28A9-8CBD08CB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63" y="1155210"/>
            <a:ext cx="1009412" cy="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BC7A8C-0CCD-1AE2-1BEC-336BB651E72C}"/>
              </a:ext>
            </a:extLst>
          </p:cNvPr>
          <p:cNvCxnSpPr>
            <a:cxnSpLocks/>
          </p:cNvCxnSpPr>
          <p:nvPr/>
        </p:nvCxnSpPr>
        <p:spPr>
          <a:xfrm>
            <a:off x="4038600" y="2523853"/>
            <a:ext cx="7585862" cy="259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54ECA6-D50F-9166-E42A-084106464270}"/>
              </a:ext>
            </a:extLst>
          </p:cNvPr>
          <p:cNvCxnSpPr>
            <a:cxnSpLocks/>
          </p:cNvCxnSpPr>
          <p:nvPr/>
        </p:nvCxnSpPr>
        <p:spPr>
          <a:xfrm>
            <a:off x="4038600" y="3857459"/>
            <a:ext cx="7585862" cy="259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FD0EC1-F3E9-FD27-FF4F-9D46A6F7C0D9}"/>
              </a:ext>
            </a:extLst>
          </p:cNvPr>
          <p:cNvCxnSpPr>
            <a:cxnSpLocks/>
          </p:cNvCxnSpPr>
          <p:nvPr/>
        </p:nvCxnSpPr>
        <p:spPr>
          <a:xfrm>
            <a:off x="4038600" y="5065458"/>
            <a:ext cx="7585862" cy="259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28FE2AD-AAEF-BF29-EDF6-63789EC3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 </a:t>
            </a:r>
            <a:r>
              <a:rPr lang="ko-KR" altLang="en-US" dirty="0"/>
              <a:t>협업설정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596A30-74DE-831F-3A0A-1E7C4FF6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FADDF-B3AB-82CD-54C6-FD6CE6F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A5BCBE-0B57-7DF6-9E5E-91D81328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38" y="1626586"/>
            <a:ext cx="5580411" cy="3169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A47AB-B2C2-ED0F-FBAD-D0928BE6314B}"/>
              </a:ext>
            </a:extLst>
          </p:cNvPr>
          <p:cNvSpPr txBox="1"/>
          <p:nvPr/>
        </p:nvSpPr>
        <p:spPr>
          <a:xfrm>
            <a:off x="3919343" y="1109969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 </a:t>
            </a:r>
            <a:r>
              <a:rPr lang="ko-KR" altLang="en-US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 </a:t>
            </a:r>
            <a:r>
              <a:rPr lang="ko-KR" altLang="en-US" dirty="0" err="1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레파지토리</a:t>
            </a:r>
            <a:r>
              <a:rPr lang="ko-KR" altLang="en-US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60DA4-4FC1-FCDE-94C1-FD1A08D58B28}"/>
              </a:ext>
            </a:extLst>
          </p:cNvPr>
          <p:cNvSpPr txBox="1"/>
          <p:nvPr/>
        </p:nvSpPr>
        <p:spPr>
          <a:xfrm>
            <a:off x="6845144" y="1076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</a:rPr>
              <a:t>https://github.com/fly5450/GoodDev-Web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98BD-DED3-DE2B-307B-9CA4635B7383}"/>
              </a:ext>
            </a:extLst>
          </p:cNvPr>
          <p:cNvSpPr txBox="1"/>
          <p:nvPr/>
        </p:nvSpPr>
        <p:spPr>
          <a:xfrm>
            <a:off x="6467475" y="309160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 / </a:t>
            </a:r>
            <a:r>
              <a:rPr lang="en-US" altLang="ko-KR" sz="2800" dirty="0" err="1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07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28FE2AD-AAEF-BF29-EDF6-63789EC3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 </a:t>
            </a:r>
            <a:r>
              <a:rPr lang="ko-KR" altLang="en-US" dirty="0"/>
              <a:t>협업설정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596A30-74DE-831F-3A0A-1E7C4FF6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FADDF-B3AB-82CD-54C6-FD6CE6F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24AA6-695B-5C4C-C8F5-41D4DF387A0B}"/>
              </a:ext>
            </a:extLst>
          </p:cNvPr>
          <p:cNvSpPr txBox="1"/>
          <p:nvPr/>
        </p:nvSpPr>
        <p:spPr>
          <a:xfrm>
            <a:off x="3905250" y="1303410"/>
            <a:ext cx="6581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전략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배포용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팀장만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Feature/Dev 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통합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각자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Feature/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기능명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팀원명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팀원별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생성 후 작업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56041-770D-FDCC-BA41-D2229036AE81}"/>
              </a:ext>
            </a:extLst>
          </p:cNvPr>
          <p:cNvSpPr txBox="1"/>
          <p:nvPr/>
        </p:nvSpPr>
        <p:spPr>
          <a:xfrm>
            <a:off x="3924300" y="27235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 설정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각자 자신의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브랜치에서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Feature/Dev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및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머지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master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브랜치는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팀장만 </a:t>
            </a:r>
            <a:r>
              <a:rPr lang="ko-KR" altLang="en-US" sz="18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머지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0F779-091D-B1EC-747B-F86DB33C64EF}"/>
              </a:ext>
            </a:extLst>
          </p:cNvPr>
          <p:cNvSpPr txBox="1"/>
          <p:nvPr/>
        </p:nvSpPr>
        <p:spPr>
          <a:xfrm>
            <a:off x="3924300" y="41599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코딩 컨벤션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없음</a:t>
            </a:r>
            <a:endParaRPr lang="en-US" altLang="ko-KR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5F0BD-2CCE-6CC7-9C1A-76982E52B1B1}"/>
              </a:ext>
            </a:extLst>
          </p:cNvPr>
          <p:cNvSpPr txBox="1"/>
          <p:nvPr/>
        </p:nvSpPr>
        <p:spPr>
          <a:xfrm>
            <a:off x="6467475" y="309160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 / </a:t>
            </a:r>
            <a:r>
              <a:rPr lang="en-US" altLang="ko-KR" sz="2800" dirty="0" err="1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22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28FE2AD-AAEF-BF29-EDF6-63789EC3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 </a:t>
            </a:r>
            <a:r>
              <a:rPr lang="ko-KR" altLang="en-US" dirty="0"/>
              <a:t>협업설정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596A30-74DE-831F-3A0A-1E7C4FF6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FADDF-B3AB-82CD-54C6-FD6CE6F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251E7-4E6E-FC7D-5630-D5A65A1E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37" y="1467540"/>
            <a:ext cx="3184357" cy="44978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08B7EB-909A-E989-8AE2-F1432E98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53" y="1573088"/>
            <a:ext cx="4430309" cy="4587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2B6BFF-DA56-0404-3829-913332AD6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102" y="1427623"/>
            <a:ext cx="3450120" cy="5111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A69E1-E1E6-1647-CEBA-624760CFDEA3}"/>
              </a:ext>
            </a:extLst>
          </p:cNvPr>
          <p:cNvSpPr txBox="1"/>
          <p:nvPr/>
        </p:nvSpPr>
        <p:spPr>
          <a:xfrm>
            <a:off x="6467474" y="309160"/>
            <a:ext cx="467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주간회의 </a:t>
            </a:r>
            <a:r>
              <a:rPr lang="en-US" altLang="ko-KR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매주 수요일 진행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72ED7-261D-6513-C83E-0C79DA9E2B66}"/>
              </a:ext>
            </a:extLst>
          </p:cNvPr>
          <p:cNvSpPr txBox="1"/>
          <p:nvPr/>
        </p:nvSpPr>
        <p:spPr>
          <a:xfrm>
            <a:off x="3917088" y="1048822"/>
            <a:ext cx="553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회의록을 통한 중요 변경사항 및 확정사항 기록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리마인드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F5F7A8-344C-0861-4868-9C6A733F0D16}"/>
              </a:ext>
            </a:extLst>
          </p:cNvPr>
          <p:cNvSpPr/>
          <p:nvPr/>
        </p:nvSpPr>
        <p:spPr>
          <a:xfrm>
            <a:off x="3095625" y="1418154"/>
            <a:ext cx="8534400" cy="48492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09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">
            <a:extLst>
              <a:ext uri="{FF2B5EF4-FFF2-40B4-BE49-F238E27FC236}">
                <a16:creationId xmlns:a16="http://schemas.microsoft.com/office/drawing/2014/main" id="{01F81868-49BB-3E12-A48C-BBCE00243C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56382"/>
            <a:ext cx="4914286" cy="5361905"/>
          </a:xfrm>
          <a:prstGeom prst="rect">
            <a:avLst/>
          </a:prstGeom>
        </p:spPr>
      </p:pic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9632B93-06FD-2FC3-5481-46EAE6BFCE32}"/>
              </a:ext>
            </a:extLst>
          </p:cNvPr>
          <p:cNvGrpSpPr/>
          <p:nvPr/>
        </p:nvGrpSpPr>
        <p:grpSpPr>
          <a:xfrm>
            <a:off x="2631205" y="3525431"/>
            <a:ext cx="2853359" cy="457421"/>
            <a:chOff x="4954394" y="5106869"/>
            <a:chExt cx="2853359" cy="457421"/>
          </a:xfrm>
        </p:grpSpPr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B6BD2E6A-99D7-DADB-747B-A3687429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1BFF08D8-87EE-6D2E-505D-1DC47A8AC46F}"/>
              </a:ext>
            </a:extLst>
          </p:cNvPr>
          <p:cNvGrpSpPr/>
          <p:nvPr/>
        </p:nvGrpSpPr>
        <p:grpSpPr>
          <a:xfrm>
            <a:off x="6191206" y="3693260"/>
            <a:ext cx="2857678" cy="121765"/>
            <a:chOff x="9317897" y="5272538"/>
            <a:chExt cx="2857678" cy="121765"/>
          </a:xfrm>
        </p:grpSpPr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9C26A979-AA31-AF4C-599D-F4FAD7A6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22" name="제목 2">
            <a:extLst>
              <a:ext uri="{FF2B5EF4-FFF2-40B4-BE49-F238E27FC236}">
                <a16:creationId xmlns:a16="http://schemas.microsoft.com/office/drawing/2014/main" id="{568380B7-DD50-BA24-057D-731B03AEFD74}"/>
              </a:ext>
            </a:extLst>
          </p:cNvPr>
          <p:cNvSpPr txBox="1">
            <a:spLocks/>
          </p:cNvSpPr>
          <p:nvPr/>
        </p:nvSpPr>
        <p:spPr>
          <a:xfrm>
            <a:off x="4489143" y="2427334"/>
            <a:ext cx="3418962" cy="2241538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5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C5C2CC7D-CF61-5D61-4031-1766C4231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5822" y="2249537"/>
            <a:ext cx="5077813" cy="790042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2-1.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id="{158A922C-F471-37F4-7AE0-F4B3F7B301A0}"/>
              </a:ext>
            </a:extLst>
          </p:cNvPr>
          <p:cNvSpPr txBox="1">
            <a:spLocks/>
          </p:cNvSpPr>
          <p:nvPr/>
        </p:nvSpPr>
        <p:spPr>
          <a:xfrm>
            <a:off x="7592468" y="3315637"/>
            <a:ext cx="3773876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2-3. AS-IS</a:t>
            </a:r>
            <a:endParaRPr lang="ko-KR" altLang="en-US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BC2F6FE0-7549-A930-2D7F-49E0303B6819}"/>
              </a:ext>
            </a:extLst>
          </p:cNvPr>
          <p:cNvSpPr txBox="1">
            <a:spLocks/>
          </p:cNvSpPr>
          <p:nvPr/>
        </p:nvSpPr>
        <p:spPr>
          <a:xfrm>
            <a:off x="7595168" y="2772073"/>
            <a:ext cx="3773876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2-2.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5EB35909-2FCA-6742-DF2D-4DAFEF8365C6}"/>
              </a:ext>
            </a:extLst>
          </p:cNvPr>
          <p:cNvSpPr txBox="1">
            <a:spLocks/>
          </p:cNvSpPr>
          <p:nvPr/>
        </p:nvSpPr>
        <p:spPr>
          <a:xfrm>
            <a:off x="7615822" y="3878830"/>
            <a:ext cx="3773876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2-4.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기능 소개</a:t>
            </a:r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2242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CFC834C0-11CC-3F2C-C08E-891B9DB5DFEA}"/>
              </a:ext>
            </a:extLst>
          </p:cNvPr>
          <p:cNvGrpSpPr/>
          <p:nvPr/>
        </p:nvGrpSpPr>
        <p:grpSpPr>
          <a:xfrm>
            <a:off x="2626161" y="3298415"/>
            <a:ext cx="2377799" cy="381184"/>
            <a:chOff x="4954394" y="5106869"/>
            <a:chExt cx="2853359" cy="457421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8534D174-666F-6C64-A327-76FC9483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sp>
        <p:nvSpPr>
          <p:cNvPr id="11" name="Text 0">
            <a:extLst>
              <a:ext uri="{FF2B5EF4-FFF2-40B4-BE49-F238E27FC236}">
                <a16:creationId xmlns:a16="http://schemas.microsoft.com/office/drawing/2014/main" id="{E521DC06-C976-7CBF-3EE7-160C7E0E4E57}"/>
              </a:ext>
            </a:extLst>
          </p:cNvPr>
          <p:cNvSpPr/>
          <p:nvPr/>
        </p:nvSpPr>
        <p:spPr>
          <a:xfrm>
            <a:off x="3985067" y="329349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2-1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개발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 </a:t>
            </a: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일정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A938A2E-EDAC-AF3C-5513-E9DDD7035A15}"/>
              </a:ext>
            </a:extLst>
          </p:cNvPr>
          <p:cNvGrpSpPr/>
          <p:nvPr/>
        </p:nvGrpSpPr>
        <p:grpSpPr>
          <a:xfrm>
            <a:off x="2938351" y="1077139"/>
            <a:ext cx="8774224" cy="5279213"/>
            <a:chOff x="1346374" y="1378496"/>
            <a:chExt cx="10529069" cy="6335055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D6BDAD5-A8CC-B478-9414-706ECAAF4FD1}"/>
                </a:ext>
              </a:extLst>
            </p:cNvPr>
            <p:cNvSpPr/>
            <p:nvPr/>
          </p:nvSpPr>
          <p:spPr>
            <a:xfrm>
              <a:off x="4450737" y="6202083"/>
              <a:ext cx="7397026" cy="2186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000" b="1" spc="-125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E32731C-52D8-EADF-2FCA-0A12BF3CF83E}"/>
                </a:ext>
              </a:extLst>
            </p:cNvPr>
            <p:cNvGrpSpPr/>
            <p:nvPr/>
          </p:nvGrpSpPr>
          <p:grpSpPr>
            <a:xfrm>
              <a:off x="1346374" y="1378496"/>
              <a:ext cx="10529069" cy="6335055"/>
              <a:chOff x="1346374" y="1378496"/>
              <a:chExt cx="10529069" cy="6335055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661A9D6-E7B1-9E99-632C-0A66FE1853EC}"/>
                  </a:ext>
                </a:extLst>
              </p:cNvPr>
              <p:cNvGrpSpPr/>
              <p:nvPr/>
            </p:nvGrpSpPr>
            <p:grpSpPr>
              <a:xfrm>
                <a:off x="1346374" y="1378496"/>
                <a:ext cx="10529069" cy="6335055"/>
                <a:chOff x="1418382" y="1450504"/>
                <a:chExt cx="10529069" cy="633505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C3A8FD1B-2C26-B0B5-32D8-9C2E47487AC8}"/>
                    </a:ext>
                  </a:extLst>
                </p:cNvPr>
                <p:cNvGrpSpPr/>
                <p:nvPr/>
              </p:nvGrpSpPr>
              <p:grpSpPr>
                <a:xfrm>
                  <a:off x="1418382" y="1450504"/>
                  <a:ext cx="10529069" cy="6335055"/>
                  <a:chOff x="1418382" y="1450504"/>
                  <a:chExt cx="10529069" cy="6335055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49441226-993A-06B7-CECE-D5BC21913E6A}"/>
                      </a:ext>
                    </a:extLst>
                  </p:cNvPr>
                  <p:cNvSpPr/>
                  <p:nvPr/>
                </p:nvSpPr>
                <p:spPr>
                  <a:xfrm>
                    <a:off x="4542587" y="3984877"/>
                    <a:ext cx="7397025" cy="214217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altLang="ko-KR" sz="1000" b="1" spc="-125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03864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Arial" pitchFamily="34" charset="0"/>
                    </a:endParaRPr>
                  </a:p>
                </p:txBody>
              </p: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A90EF7B8-312B-35B5-2652-B6BC87D7037F}"/>
                      </a:ext>
                    </a:extLst>
                  </p:cNvPr>
                  <p:cNvGrpSpPr/>
                  <p:nvPr/>
                </p:nvGrpSpPr>
                <p:grpSpPr>
                  <a:xfrm>
                    <a:off x="1418382" y="1450504"/>
                    <a:ext cx="10529069" cy="6335055"/>
                    <a:chOff x="1841428" y="1809804"/>
                    <a:chExt cx="10529069" cy="6335055"/>
                  </a:xfrm>
                </p:grpSpPr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0C61F2B4-9FB3-EAAD-69A3-F05B55C1EF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25304" y="3386973"/>
                      <a:ext cx="2885791" cy="6647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1-1.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개발동기</a:t>
                      </a:r>
                      <a:endParaRPr lang="en-US" altLang="ko-KR" sz="3000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  <p:sp>
                  <p:nvSpPr>
                    <p:cNvPr id="32" name="직사각형 31">
                      <a:extLst>
                        <a:ext uri="{FF2B5EF4-FFF2-40B4-BE49-F238E27FC236}">
                          <a16:creationId xmlns:a16="http://schemas.microsoft.com/office/drawing/2014/main" id="{D95ED5F5-69FA-02BB-55E3-92FC02A74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600" y="4374417"/>
                      <a:ext cx="1792619" cy="155925"/>
                    </a:xfrm>
                    <a:prstGeom prst="rect">
                      <a:avLst/>
                    </a:prstGeom>
                    <a:solidFill>
                      <a:srgbClr val="16419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00" spc="-125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8C2E90A5-4D5C-7B09-7820-622C44013B8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8905733" y="4896847"/>
                      <a:ext cx="1503294" cy="181371"/>
                    </a:xfrm>
                    <a:prstGeom prst="rect">
                      <a:avLst/>
                    </a:prstGeom>
                    <a:solidFill>
                      <a:schemeClr val="tx2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500" spc="-125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p:txBody>
                </p:sp>
                <p:grpSp>
                  <p:nvGrpSpPr>
                    <p:cNvPr id="53" name="그룹 52">
                      <a:extLst>
                        <a:ext uri="{FF2B5EF4-FFF2-40B4-BE49-F238E27FC236}">
                          <a16:creationId xmlns:a16="http://schemas.microsoft.com/office/drawing/2014/main" id="{08C21078-293A-6FDC-3604-C0B046F345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1428" y="1809804"/>
                      <a:ext cx="10529069" cy="6335055"/>
                      <a:chOff x="1841428" y="1809804"/>
                      <a:chExt cx="10529069" cy="6335055"/>
                    </a:xfrm>
                  </p:grpSpPr>
                  <p:sp>
                    <p:nvSpPr>
                      <p:cNvPr id="20" name="직사각형 19">
                        <a:extLst>
                          <a:ext uri="{FF2B5EF4-FFF2-40B4-BE49-F238E27FC236}">
                            <a16:creationId xmlns:a16="http://schemas.microsoft.com/office/drawing/2014/main" id="{52EB3BB4-4B5D-0861-A1CA-573770968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65635" y="2676853"/>
                        <a:ext cx="7397025" cy="21803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US" altLang="ko-KR" sz="1000" b="1" spc="-125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203864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52" name="그룹 51">
                        <a:extLst>
                          <a:ext uri="{FF2B5EF4-FFF2-40B4-BE49-F238E27FC236}">
                            <a16:creationId xmlns:a16="http://schemas.microsoft.com/office/drawing/2014/main" id="{17CD6662-1594-6EEC-53E9-7E0FB67434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41428" y="1809804"/>
                        <a:ext cx="10529069" cy="6335055"/>
                        <a:chOff x="1841428" y="1809804"/>
                        <a:chExt cx="10529069" cy="6335055"/>
                      </a:xfrm>
                    </p:grpSpPr>
                    <p:grpSp>
                      <p:nvGrpSpPr>
                        <p:cNvPr id="29" name="그룹 28">
                          <a:extLst>
                            <a:ext uri="{FF2B5EF4-FFF2-40B4-BE49-F238E27FC236}">
                              <a16:creationId xmlns:a16="http://schemas.microsoft.com/office/drawing/2014/main" id="{DA18347D-EED4-E751-808F-D8F46165EC2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41428" y="1809804"/>
                          <a:ext cx="10529069" cy="6335055"/>
                          <a:chOff x="1841428" y="1809804"/>
                          <a:chExt cx="10529069" cy="6335055"/>
                        </a:xfrm>
                      </p:grpSpPr>
                      <p:grpSp>
                        <p:nvGrpSpPr>
                          <p:cNvPr id="26" name="그룹 25">
                            <a:extLst>
                              <a:ext uri="{FF2B5EF4-FFF2-40B4-BE49-F238E27FC236}">
                                <a16:creationId xmlns:a16="http://schemas.microsoft.com/office/drawing/2014/main" id="{B61D2062-9232-F567-4BAC-8B297580DC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41428" y="1809804"/>
                            <a:ext cx="10529069" cy="6335055"/>
                            <a:chOff x="1841433" y="1817749"/>
                            <a:chExt cx="10529069" cy="6335055"/>
                          </a:xfrm>
                        </p:grpSpPr>
                        <p:sp>
                          <p:nvSpPr>
                            <p:cNvPr id="19" name="직사각형 18">
                              <a:extLst>
                                <a:ext uri="{FF2B5EF4-FFF2-40B4-BE49-F238E27FC236}">
                                  <a16:creationId xmlns:a16="http://schemas.microsoft.com/office/drawing/2014/main" id="{099738A5-CBA0-D783-4320-8D5BC187FC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151813" y="2672038"/>
                              <a:ext cx="1791671" cy="230746"/>
                            </a:xfrm>
                            <a:prstGeom prst="rect">
                              <a:avLst/>
                            </a:prstGeom>
                            <a:solidFill>
                              <a:schemeClr val="bg2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lvl="0" algn="ctr"/>
                              <a:r>
                                <a:rPr lang="ko-KR" altLang="en-US" sz="917" b="1" spc="-125" dirty="0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203864"/>
                                  </a:solidFill>
                                  <a:latin typeface="에스코어 드림 4 Regular" panose="020B0503030302020204" pitchFamily="34" charset="-127"/>
                                  <a:ea typeface="에스코어 드림 4 Regular" panose="020B0503030302020204" pitchFamily="34" charset="-127"/>
                                  <a:cs typeface="Arial" pitchFamily="34" charset="0"/>
                                </a:rPr>
                                <a:t>일정계획표 </a:t>
                              </a:r>
                              <a:r>
                                <a:rPr lang="en-US" altLang="ko-KR" sz="917" b="1" spc="-125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203864"/>
                                  </a:solidFill>
                                  <a:latin typeface="에스코어 드림 4 Regular" panose="020B0503030302020204" pitchFamily="34" charset="-127"/>
                                  <a:ea typeface="에스코어 드림 4 Regular" panose="020B0503030302020204" pitchFamily="34" charset="-127"/>
                                  <a:cs typeface="Arial" pitchFamily="34" charset="0"/>
                                </a:rPr>
                                <a:t>(WBS) </a:t>
                              </a:r>
                              <a:r>
                                <a:rPr lang="ko-KR" altLang="en-US" sz="917" b="1" spc="-125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203864"/>
                                  </a:solidFill>
                                  <a:latin typeface="에스코어 드림 4 Regular" panose="020B0503030302020204" pitchFamily="34" charset="-127"/>
                                  <a:ea typeface="에스코어 드림 4 Regular" panose="020B0503030302020204" pitchFamily="34" charset="-127"/>
                                  <a:cs typeface="Arial" pitchFamily="34" charset="0"/>
                                </a:rPr>
                                <a:t>작성</a:t>
                              </a:r>
                              <a:endParaRPr lang="ko-KR" altLang="en-US" sz="917" b="1" spc="-125" dirty="0">
                                <a:ln>
                                  <a:solidFill>
                                    <a:prstClr val="white">
                                      <a:alpha val="0"/>
                                    </a:prstClr>
                                  </a:solidFill>
                                </a:ln>
                                <a:solidFill>
                                  <a:srgbClr val="203864"/>
                                </a:solidFill>
                                <a:latin typeface="에스코어 드림 4 Regular" panose="020B0503030302020204" pitchFamily="34" charset="-127"/>
                                <a:ea typeface="에스코어 드림 4 Regular" panose="020B0503030302020204" pitchFamily="34" charset="-127"/>
                                <a:cs typeface="Arial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24" name="그룹 23">
                              <a:extLst>
                                <a:ext uri="{FF2B5EF4-FFF2-40B4-BE49-F238E27FC236}">
                                  <a16:creationId xmlns:a16="http://schemas.microsoft.com/office/drawing/2014/main" id="{3A4995F1-9606-587B-204B-CF4136B81F8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841433" y="1817749"/>
                              <a:ext cx="10529069" cy="6335055"/>
                              <a:chOff x="1841433" y="1817749"/>
                              <a:chExt cx="10529069" cy="6335055"/>
                            </a:xfrm>
                          </p:grpSpPr>
                          <p:sp>
                            <p:nvSpPr>
                              <p:cNvPr id="17" name="직사각형 16">
                                <a:extLst>
                                  <a:ext uri="{FF2B5EF4-FFF2-40B4-BE49-F238E27FC236}">
                                    <a16:creationId xmlns:a16="http://schemas.microsoft.com/office/drawing/2014/main" id="{F5F31EBA-F7BA-EAEA-DD9A-DDF8CFE7D15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59000" y="4090030"/>
                                <a:ext cx="7397025" cy="18802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3175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lvl="0" algn="ctr"/>
                                <a:endParaRPr lang="en-US" altLang="ko-KR" sz="1000" b="1" spc="-125" dirty="0">
                                  <a:ln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203864"/>
                                  </a:solidFill>
                                  <a:latin typeface="에스코어 드림 4 Regular" panose="020B0503030302020204" pitchFamily="34" charset="-127"/>
                                  <a:ea typeface="에스코어 드림 4 Regular" panose="020B0503030302020204" pitchFamily="34" charset="-127"/>
                                  <a:cs typeface="Arial" pitchFamily="34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3" name="그룹 22">
                                <a:extLst>
                                  <a:ext uri="{FF2B5EF4-FFF2-40B4-BE49-F238E27FC236}">
                                    <a16:creationId xmlns:a16="http://schemas.microsoft.com/office/drawing/2014/main" id="{1EF8CE06-A5BA-16B1-68B6-A7F6D0E079A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841433" y="1817749"/>
                                <a:ext cx="10529069" cy="6335055"/>
                                <a:chOff x="1841433" y="1817749"/>
                                <a:chExt cx="10529069" cy="6335055"/>
                              </a:xfrm>
                            </p:grpSpPr>
                            <p:grpSp>
                              <p:nvGrpSpPr>
                                <p:cNvPr id="15" name="그룹 14">
                                  <a:extLst>
                                    <a:ext uri="{FF2B5EF4-FFF2-40B4-BE49-F238E27FC236}">
                                      <a16:creationId xmlns:a16="http://schemas.microsoft.com/office/drawing/2014/main" id="{8090ED43-F84B-E83F-30A9-ED2E2989C71D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41433" y="1817749"/>
                                  <a:ext cx="10529069" cy="6335055"/>
                                  <a:chOff x="2858542" y="929503"/>
                                  <a:chExt cx="10529069" cy="6335055"/>
                                </a:xfrm>
                              </p:grpSpPr>
                              <p:grpSp>
                                <p:nvGrpSpPr>
                                  <p:cNvPr id="72" name="그룹 71">
                                    <a:extLst>
                                      <a:ext uri="{FF2B5EF4-FFF2-40B4-BE49-F238E27FC236}">
                                        <a16:creationId xmlns:a16="http://schemas.microsoft.com/office/drawing/2014/main" id="{F8EF2F1F-BE04-53FE-F085-6BBF7F59F286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858542" y="929503"/>
                                    <a:ext cx="10529069" cy="6335055"/>
                                    <a:chOff x="1315658" y="156134"/>
                                    <a:chExt cx="10152368" cy="6335055"/>
                                  </a:xfrm>
                                </p:grpSpPr>
                                <p:sp>
                                  <p:nvSpPr>
                                    <p:cNvPr id="74" name="직사각형 73">
                                      <a:extLst>
                                        <a:ext uri="{FF2B5EF4-FFF2-40B4-BE49-F238E27FC236}">
                                          <a16:creationId xmlns:a16="http://schemas.microsoft.com/office/drawing/2014/main" id="{7BB9F624-3DAD-FE6F-C723-41E716A7412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1289994"/>
                                      <a:ext cx="7132381" cy="22121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3" name="직사각형 72">
                                      <a:extLst>
                                        <a:ext uri="{FF2B5EF4-FFF2-40B4-BE49-F238E27FC236}">
                                          <a16:creationId xmlns:a16="http://schemas.microsoft.com/office/drawing/2014/main" id="{811E796A-A52A-55E5-ED83-A4EA4C17FD9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1687" y="1844765"/>
                                      <a:ext cx="7132381" cy="2142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5" name="직사각형 74">
                                      <a:extLst>
                                        <a:ext uri="{FF2B5EF4-FFF2-40B4-BE49-F238E27FC236}">
                                          <a16:creationId xmlns:a16="http://schemas.microsoft.com/office/drawing/2014/main" id="{9C1C032C-AF5B-E2C0-D2FF-C7DEA37791E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734466"/>
                                      <a:ext cx="7132381" cy="24076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6" name="직사각형 75">
                                      <a:extLst>
                                        <a:ext uri="{FF2B5EF4-FFF2-40B4-BE49-F238E27FC236}">
                                          <a16:creationId xmlns:a16="http://schemas.microsoft.com/office/drawing/2014/main" id="{5D0E508E-A941-343D-81A8-776F85DE4CF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467065"/>
                                      <a:ext cx="7132381" cy="23355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7" name="직사각형 76">
                                      <a:extLst>
                                        <a:ext uri="{FF2B5EF4-FFF2-40B4-BE49-F238E27FC236}">
                                          <a16:creationId xmlns:a16="http://schemas.microsoft.com/office/drawing/2014/main" id="{D34922E5-B71A-5E70-1395-4A0D06E7FE6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17706" y="444906"/>
                                      <a:ext cx="1208910" cy="1067405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20386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 기획 설계</a:t>
                                      </a:r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8" name="직사각형 77">
                                      <a:extLst>
                                        <a:ext uri="{FF2B5EF4-FFF2-40B4-BE49-F238E27FC236}">
                                          <a16:creationId xmlns:a16="http://schemas.microsoft.com/office/drawing/2014/main" id="{67E7C619-39AD-8AAC-2552-545722C44DA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17706" y="1565878"/>
                                      <a:ext cx="1208910" cy="366087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개발</a:t>
                                      </a:r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9" name="직사각형 78">
                                      <a:extLst>
                                        <a:ext uri="{FF2B5EF4-FFF2-40B4-BE49-F238E27FC236}">
                                          <a16:creationId xmlns:a16="http://schemas.microsoft.com/office/drawing/2014/main" id="{C018D411-44F2-16AA-DCB7-B424F0563699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25263" y="5338310"/>
                                      <a:ext cx="1208910" cy="746422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009999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테스트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이행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0" name="직사각형 79">
                                      <a:extLst>
                                        <a:ext uri="{FF2B5EF4-FFF2-40B4-BE49-F238E27FC236}">
                                          <a16:creationId xmlns:a16="http://schemas.microsoft.com/office/drawing/2014/main" id="{07E835FF-5EE4-86C8-23E8-8433903974C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66335" y="460473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 err="1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팀명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 및 기획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컨셉 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선정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81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FD900539-ECD5-64A6-56C9-466D73DFB648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4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4328088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09.19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2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3DA50B21-48C7-CB38-6163-F64EC017D592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5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1317705" y="156135"/>
                                      <a:ext cx="297620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000" b="1" kern="0" spc="-125" dirty="0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구분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3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09FCE110-D1C4-D823-E7CD-B22AFF259B3A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6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4808170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09.20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4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91B6E0DA-FA64-9F24-E6F5-2482342377FD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7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5288254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09.21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5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BFFCF059-3AFB-5231-DA24-3F9AB554DE7A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8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5768338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09.22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6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1138D9AE-A7F3-139A-B78F-34958618B06E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9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6248422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09.23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7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5967F747-4924-A9BC-75C9-A71F8B5C29A3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0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6728504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09.24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8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835B8D77-C206-6EA3-455D-6FF4D49048AB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1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7208589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09.25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9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DDB56F76-F345-8073-D5FA-027DB12317CA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2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7688672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09.26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0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2DDB9707-3E20-6F40-639A-14C13DBEAFB7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3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8168755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09.27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1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28C18EC3-63E9-5120-B58E-2D2038F9AB71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4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8648839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09.28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2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8EE4CB9A-3AAF-318A-0CF7-2FC522436315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5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9128922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09.29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3" name="Text Box 58">
                                      <a:extLst>
                                        <a:ext uri="{FF2B5EF4-FFF2-40B4-BE49-F238E27FC236}">
                                          <a16:creationId xmlns:a16="http://schemas.microsoft.com/office/drawing/2014/main" id="{65030564-514C-4635-7CA2-A3E9DDD59099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>
                                      <p:custDataLst>
                                        <p:tags r:id="rId16"/>
                                      </p:custDataLst>
                                    </p:nvPr>
                                  </p:nvSpPr>
                                  <p:spPr bwMode="auto">
                                    <a:xfrm>
                                      <a:off x="9609004" y="156134"/>
                                      <a:ext cx="447810" cy="270954"/>
                                    </a:xfrm>
                                    <a:prstGeom prst="round2SameRect">
                                      <a:avLst>
                                        <a:gd name="adj1" fmla="val 26492"/>
                                        <a:gd name="adj2" fmla="val 0"/>
                                      </a:avLst>
                                    </a:prstGeom>
                                    <a:solidFill>
                                      <a:srgbClr val="002060"/>
                                    </a:solidFill>
                                    <a:ln w="3175" algn="ctr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  <a:effectLst/>
                                  </p:spPr>
                                  <p:txBody>
                                    <a:bodyPr lIns="0" tIns="0" rIns="0" bIns="0" anchor="ctr"/>
                                    <a:lstStyle/>
                                    <a:p>
                                      <a:pPr algn="ctr"/>
                                      <a:r>
                                        <a:rPr lang="en-US" altLang="ko-KR" sz="1000" b="1" kern="0" spc="-125">
                                          <a:ln>
                                            <a:solidFill>
                                              <a:srgbClr val="4F81BD">
                                                <a:alpha val="0"/>
                                              </a:srgb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</a:rPr>
                                        <a:t>09.30</a:t>
                                      </a:r>
                                      <a:endParaRPr lang="en-US" altLang="ko-KR" sz="1000" b="1" kern="0" spc="-125" dirty="0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4" name="직사각형 93">
                                      <a:extLst>
                                        <a:ext uri="{FF2B5EF4-FFF2-40B4-BE49-F238E27FC236}">
                                          <a16:creationId xmlns:a16="http://schemas.microsoft.com/office/drawing/2014/main" id="{245E4AC1-4B23-C05C-6DB4-BA1620720D7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66335" y="735448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en-US" altLang="ko-KR" sz="917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DB </a:t>
                                      </a:r>
                                      <a:r>
                                        <a:rPr lang="ko-KR" altLang="en-US" sz="917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개념</a:t>
                                      </a:r>
                                      <a:r>
                                        <a:rPr lang="en-US" altLang="ko-KR" sz="917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917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물리스키마 </a:t>
                                      </a:r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20386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설계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95" name="직사각형 94">
                                      <a:extLst>
                                        <a:ext uri="{FF2B5EF4-FFF2-40B4-BE49-F238E27FC236}">
                                          <a16:creationId xmlns:a16="http://schemas.microsoft.com/office/drawing/2014/main" id="{81A3E075-8FD8-CB36-6165-721BB22615E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9157" y="1857255"/>
                                      <a:ext cx="1705272" cy="2142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회원관리 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CRUD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16419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6" name="직사각형 95">
                                      <a:extLst>
                                        <a:ext uri="{FF2B5EF4-FFF2-40B4-BE49-F238E27FC236}">
                                          <a16:creationId xmlns:a16="http://schemas.microsoft.com/office/drawing/2014/main" id="{9D7820F4-4F3C-C5F3-F508-A6A861E59A9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9157" y="2133911"/>
                                      <a:ext cx="1705272" cy="2142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로그인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로그아웃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16419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7" name="직사각형 96">
                                      <a:extLst>
                                        <a:ext uri="{FF2B5EF4-FFF2-40B4-BE49-F238E27FC236}">
                                          <a16:creationId xmlns:a16="http://schemas.microsoft.com/office/drawing/2014/main" id="{B63D2A1E-E4DF-280C-FC3B-D62B282FDC76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0817" y="2410567"/>
                                      <a:ext cx="1705272" cy="2142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아이디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비밀번호 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찾기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98" name="직사각형 97">
                                      <a:extLst>
                                        <a:ext uri="{FF2B5EF4-FFF2-40B4-BE49-F238E27FC236}">
                                          <a16:creationId xmlns:a16="http://schemas.microsoft.com/office/drawing/2014/main" id="{86966D56-48BB-F5B1-0B16-9EAB7CF22A5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80992" y="3238495"/>
                                      <a:ext cx="1712913" cy="2474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게시판 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CRUD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16419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99" name="직사각형 98">
                                      <a:extLst>
                                        <a:ext uri="{FF2B5EF4-FFF2-40B4-BE49-F238E27FC236}">
                                          <a16:creationId xmlns:a16="http://schemas.microsoft.com/office/drawing/2014/main" id="{AE7E477E-93D8-6D8F-E765-7389A615861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93813" y="3839977"/>
                                      <a:ext cx="1712913" cy="2474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댓글 달기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0" name="직사각형 99">
                                      <a:extLst>
                                        <a:ext uri="{FF2B5EF4-FFF2-40B4-BE49-F238E27FC236}">
                                          <a16:creationId xmlns:a16="http://schemas.microsoft.com/office/drawing/2014/main" id="{0DDFFCAC-D57C-F1CD-BF10-D56E28CD75D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80992" y="4140960"/>
                                      <a:ext cx="1712913" cy="247417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 err="1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종아요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 </a:t>
                                      </a:r>
                                      <a:r>
                                        <a:rPr lang="en-US" altLang="ko-KR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 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싫어요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1" name="직사각형 100">
                                      <a:extLst>
                                        <a:ext uri="{FF2B5EF4-FFF2-40B4-BE49-F238E27FC236}">
                                          <a16:creationId xmlns:a16="http://schemas.microsoft.com/office/drawing/2014/main" id="{8C6B37CB-55A9-EAA5-20CA-EC538F2E506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81591" y="3547947"/>
                                      <a:ext cx="1727570" cy="23759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164194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페이지 네비게이션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3" name="직사각형 102">
                                      <a:extLst>
                                        <a:ext uri="{FF2B5EF4-FFF2-40B4-BE49-F238E27FC236}">
                                          <a16:creationId xmlns:a16="http://schemas.microsoft.com/office/drawing/2014/main" id="{6725420C-148E-8CFD-E6B7-A325427A146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3892" y="5324394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디버깅 테스트</a:t>
                                      </a:r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009999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4" name="직사각형 103">
                                      <a:extLst>
                                        <a:ext uri="{FF2B5EF4-FFF2-40B4-BE49-F238E27FC236}">
                                          <a16:creationId xmlns:a16="http://schemas.microsoft.com/office/drawing/2014/main" id="{0F1E0DD3-DC85-994E-9A72-AD6BAEE9F27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3892" y="5582232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버그 </a:t>
                                      </a:r>
                                      <a:r>
                                        <a:rPr lang="ko-KR" altLang="en-US" sz="1000" b="1" spc="-125" dirty="0" err="1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픽스</a:t>
                                      </a:r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 </a:t>
                                      </a:r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 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리뷰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009999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5" name="직사각형 104">
                                      <a:extLst>
                                        <a:ext uri="{FF2B5EF4-FFF2-40B4-BE49-F238E27FC236}">
                                          <a16:creationId xmlns:a16="http://schemas.microsoft.com/office/drawing/2014/main" id="{2031AE2B-4C61-DA38-9EFC-DDDC754A549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3892" y="5840069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en-US" altLang="ko-KR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UX/UI </a:t>
                                      </a:r>
                                      <a:r>
                                        <a:rPr lang="ko-KR" altLang="en-US" sz="1000" b="1" spc="-125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rgbClr val="009999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개선</a:t>
                                      </a:r>
                                      <a:endParaRPr lang="ko-KR" altLang="en-US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009999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6" name="직사각형 105">
                                      <a:extLst>
                                        <a:ext uri="{FF2B5EF4-FFF2-40B4-BE49-F238E27FC236}">
                                          <a16:creationId xmlns:a16="http://schemas.microsoft.com/office/drawing/2014/main" id="{3FCB8998-FBE4-4FF5-EA7A-AFB5F6CDB30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15658" y="6138298"/>
                                      <a:ext cx="2985804" cy="352891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2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r>
                                        <a:rPr lang="ko-KR" altLang="en-US" sz="1000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발표준비</a:t>
                                      </a:r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7" name="직사각형 106">
                                      <a:extLst>
                                        <a:ext uri="{FF2B5EF4-FFF2-40B4-BE49-F238E27FC236}">
                                          <a16:creationId xmlns:a16="http://schemas.microsoft.com/office/drawing/2014/main" id="{562EF2D0-D01B-645B-7871-8F65CD440EE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8" y="508952"/>
                                      <a:ext cx="927893" cy="11819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8" name="직사각형 107">
                                      <a:extLst>
                                        <a:ext uri="{FF2B5EF4-FFF2-40B4-BE49-F238E27FC236}">
                                          <a16:creationId xmlns:a16="http://schemas.microsoft.com/office/drawing/2014/main" id="{8C0FC4B0-01A5-F941-58FA-A737C65CB2B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2147815"/>
                                      <a:ext cx="7132381" cy="18266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09" name="직사각형 108">
                                      <a:extLst>
                                        <a:ext uri="{FF2B5EF4-FFF2-40B4-BE49-F238E27FC236}">
                                          <a16:creationId xmlns:a16="http://schemas.microsoft.com/office/drawing/2014/main" id="{84DB7853-65BC-CD6D-95CA-A8CA3003093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3215373"/>
                                      <a:ext cx="7132381" cy="25386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0" name="직사각형 109">
                                      <a:extLst>
                                        <a:ext uri="{FF2B5EF4-FFF2-40B4-BE49-F238E27FC236}">
                                          <a16:creationId xmlns:a16="http://schemas.microsoft.com/office/drawing/2014/main" id="{3402E8FA-30BE-332E-C59A-46500903118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8087" y="3843925"/>
                                      <a:ext cx="7132381" cy="25386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1" name="직사각형 110">
                                      <a:extLst>
                                        <a:ext uri="{FF2B5EF4-FFF2-40B4-BE49-F238E27FC236}">
                                          <a16:creationId xmlns:a16="http://schemas.microsoft.com/office/drawing/2014/main" id="{EB03DBCD-F249-B108-DF48-1037DA1ACA7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26770" y="4139371"/>
                                      <a:ext cx="7132381" cy="25386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2" name="직사각형 111">
                                      <a:extLst>
                                        <a:ext uri="{FF2B5EF4-FFF2-40B4-BE49-F238E27FC236}">
                                          <a16:creationId xmlns:a16="http://schemas.microsoft.com/office/drawing/2014/main" id="{3DD588DC-2E4D-F81B-EB31-987A43C7FE6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30632" y="3551650"/>
                                      <a:ext cx="7132381" cy="22121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4" name="직사각형 113">
                                      <a:extLst>
                                        <a:ext uri="{FF2B5EF4-FFF2-40B4-BE49-F238E27FC236}">
                                          <a16:creationId xmlns:a16="http://schemas.microsoft.com/office/drawing/2014/main" id="{93EB9BA6-361C-6627-A784-9FE84C2ABAF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35645" y="5324393"/>
                                      <a:ext cx="7132381" cy="22878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5" name="직사각형 114">
                                      <a:extLst>
                                        <a:ext uri="{FF2B5EF4-FFF2-40B4-BE49-F238E27FC236}">
                                          <a16:creationId xmlns:a16="http://schemas.microsoft.com/office/drawing/2014/main" id="{0A0FA868-8097-7B84-9928-235FFD7177A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35645" y="5576485"/>
                                      <a:ext cx="7132381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6" name="직사각형 115">
                                      <a:extLst>
                                        <a:ext uri="{FF2B5EF4-FFF2-40B4-BE49-F238E27FC236}">
                                          <a16:creationId xmlns:a16="http://schemas.microsoft.com/office/drawing/2014/main" id="{6F233F46-84DD-613A-EB6E-C035D908F40D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35645" y="5840069"/>
                                      <a:ext cx="7132381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17" name="직사각형 116">
                                      <a:extLst>
                                        <a:ext uri="{FF2B5EF4-FFF2-40B4-BE49-F238E27FC236}">
                                          <a16:creationId xmlns:a16="http://schemas.microsoft.com/office/drawing/2014/main" id="{42BFFDF5-D738-E2D5-FDBF-9E27F4CB7F6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335645" y="6138298"/>
                                      <a:ext cx="7132381" cy="352891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 w="3175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 algn="ctr"/>
                                      <a:endParaRPr lang="en-US" altLang="ko-KR" sz="1000" b="1" spc="-125" dirty="0">
                                        <a:ln>
                                          <a:solidFill>
                                            <a:prstClr val="white">
                                              <a:alpha val="0"/>
                                            </a:prstClr>
                                          </a:solidFill>
                                        </a:ln>
                                        <a:solidFill>
                                          <a:srgbClr val="203864"/>
                                        </a:solidFill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22" name="직사각형 121">
                                      <a:extLst>
                                        <a:ext uri="{FF2B5EF4-FFF2-40B4-BE49-F238E27FC236}">
                                          <a16:creationId xmlns:a16="http://schemas.microsoft.com/office/drawing/2014/main" id="{9115690C-322D-CC61-D52B-1A9CD073826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303672" y="3251930"/>
                                      <a:ext cx="2832811" cy="20545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24" name="직사각형 123">
                                      <a:extLst>
                                        <a:ext uri="{FF2B5EF4-FFF2-40B4-BE49-F238E27FC236}">
                                          <a16:creationId xmlns:a16="http://schemas.microsoft.com/office/drawing/2014/main" id="{9A65B185-1097-D2E3-D7EF-F9FAEDEACD9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7071738" y="4181908"/>
                                      <a:ext cx="2057702" cy="18032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25" name="직사각형 124">
                                      <a:extLst>
                                        <a:ext uri="{FF2B5EF4-FFF2-40B4-BE49-F238E27FC236}">
                                          <a16:creationId xmlns:a16="http://schemas.microsoft.com/office/drawing/2014/main" id="{964E3D08-1557-9C98-AE0D-83B2C08C557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288255" y="3574852"/>
                                      <a:ext cx="1379816" cy="186419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30" name="직사각형 129">
                                      <a:extLst>
                                        <a:ext uri="{FF2B5EF4-FFF2-40B4-BE49-F238E27FC236}">
                                          <a16:creationId xmlns:a16="http://schemas.microsoft.com/office/drawing/2014/main" id="{7D212121-0911-C27B-9B66-664D5AB9FC2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66335" y="1582312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/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개발</a:t>
                                      </a:r>
                                      <a:r>
                                        <a:rPr lang="en-US" altLang="ko-KR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구현 </a:t>
                                      </a:r>
                                      <a:r>
                                        <a:rPr lang="en-US" altLang="ko-KR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: </a:t>
                                      </a:r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회원관리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31" name="직사각형 130">
                                      <a:extLst>
                                        <a:ext uri="{FF2B5EF4-FFF2-40B4-BE49-F238E27FC236}">
                                          <a16:creationId xmlns:a16="http://schemas.microsoft.com/office/drawing/2014/main" id="{2286293C-9F47-9D56-BEDC-8262C668C83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66335" y="2965186"/>
                                      <a:ext cx="1727570" cy="230746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lvl="0"/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개발 </a:t>
                                      </a:r>
                                      <a:r>
                                        <a:rPr lang="en-US" altLang="ko-KR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/</a:t>
                                      </a:r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구현 </a:t>
                                      </a:r>
                                      <a:r>
                                        <a:rPr lang="en-US" altLang="ko-KR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: </a:t>
                                      </a:r>
                                      <a:r>
                                        <a:rPr lang="ko-KR" altLang="en-US" sz="917" b="1" spc="-125" dirty="0">
                                          <a:ln>
                                            <a:solidFill>
                                              <a:prstClr val="white">
                                                <a:alpha val="0"/>
                                              </a:prstClr>
                                            </a:solidFill>
                                          </a:ln>
                                          <a:solidFill>
                                            <a:schemeClr val="bg1"/>
                                          </a:solidFill>
                                          <a:latin typeface="에스코어 드림 4 Regular" panose="020B0503030302020204" pitchFamily="34" charset="-127"/>
                                          <a:ea typeface="에스코어 드림 4 Regular" panose="020B0503030302020204" pitchFamily="34" charset="-127"/>
                                          <a:cs typeface="Arial" pitchFamily="34" charset="0"/>
                                        </a:rPr>
                                        <a:t>게시판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20" name="직사각형 119">
                                      <a:extLst>
                                        <a:ext uri="{FF2B5EF4-FFF2-40B4-BE49-F238E27FC236}">
                                          <a16:creationId xmlns:a16="http://schemas.microsoft.com/office/drawing/2014/main" id="{41190D7D-8E3F-3455-E904-0FBAC9B749A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347250" y="1880708"/>
                                      <a:ext cx="3269316" cy="178273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21" name="직사각형 120">
                                      <a:extLst>
                                        <a:ext uri="{FF2B5EF4-FFF2-40B4-BE49-F238E27FC236}">
                                          <a16:creationId xmlns:a16="http://schemas.microsoft.com/office/drawing/2014/main" id="{76FF5DF5-3B68-D9E9-1A82-21BE1A2DB8E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335141" y="2156414"/>
                                      <a:ext cx="1314205" cy="16758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164194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ko-KR" altLang="en-US" sz="1500" spc="-125"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2" name="Text Box 58">
                                    <a:extLst>
                                      <a:ext uri="{FF2B5EF4-FFF2-40B4-BE49-F238E27FC236}">
                                        <a16:creationId xmlns:a16="http://schemas.microsoft.com/office/drawing/2014/main" id="{E4DA1319-EA34-D665-9A09-566461A7C739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>
                                    <p:custDataLst>
                                      <p:tags r:id="rId1"/>
                                    </p:custDataLst>
                                  </p:nvPr>
                                </p:nvSpPr>
                                <p:spPr bwMode="auto">
                                  <a:xfrm>
                                    <a:off x="11942195" y="929503"/>
                                    <a:ext cx="464426" cy="270954"/>
                                  </a:xfrm>
                                  <a:prstGeom prst="round2SameRect">
                                    <a:avLst>
                                      <a:gd name="adj1" fmla="val 26492"/>
                                      <a:gd name="adj2" fmla="val 0"/>
                                    </a:avLst>
                                  </a:prstGeom>
                                  <a:solidFill>
                                    <a:srgbClr val="002060"/>
                                  </a:solidFill>
                                  <a:ln w="3175" algn="ctr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  <a:effectLst/>
                                </p:spPr>
                                <p:txBody>
                                  <a:bodyPr lIns="0" tIns="0" rIns="0" bIns="0" anchor="ctr"/>
                                  <a:lstStyle/>
                                  <a:p>
                                    <a:pPr algn="ctr"/>
                                    <a:r>
                                      <a:rPr lang="en-US" altLang="ko-KR" sz="1000" b="1" kern="0" spc="-125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rPr>
                                      <a:t>10.01</a:t>
                                    </a:r>
                                    <a:endParaRPr lang="en-US" altLang="ko-KR" sz="1000" b="1" kern="0" spc="-125" dirty="0">
                                      <a:ln>
                                        <a:solidFill>
                                          <a:srgbClr val="4F81BD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3" name="Text Box 58">
                                    <a:extLst>
                                      <a:ext uri="{FF2B5EF4-FFF2-40B4-BE49-F238E27FC236}">
                                        <a16:creationId xmlns:a16="http://schemas.microsoft.com/office/drawing/2014/main" id="{546E0C82-F24B-1782-8CD3-36E70E97BE5F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>
                                    <p:custDataLst>
                                      <p:tags r:id="rId2"/>
                                    </p:custDataLst>
                                  </p:nvPr>
                                </p:nvSpPr>
                                <p:spPr bwMode="auto">
                                  <a:xfrm>
                                    <a:off x="12421746" y="929503"/>
                                    <a:ext cx="464426" cy="270954"/>
                                  </a:xfrm>
                                  <a:prstGeom prst="round2SameRect">
                                    <a:avLst>
                                      <a:gd name="adj1" fmla="val 26492"/>
                                      <a:gd name="adj2" fmla="val 0"/>
                                    </a:avLst>
                                  </a:prstGeom>
                                  <a:solidFill>
                                    <a:srgbClr val="002060"/>
                                  </a:solidFill>
                                  <a:ln w="3175" algn="ctr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  <a:effectLst/>
                                </p:spPr>
                                <p:txBody>
                                  <a:bodyPr lIns="0" tIns="0" rIns="0" bIns="0" anchor="ctr"/>
                                  <a:lstStyle/>
                                  <a:p>
                                    <a:pPr algn="ctr"/>
                                    <a:r>
                                      <a:rPr lang="en-US" altLang="ko-KR" sz="1000" b="1" kern="0" spc="-125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chemeClr val="bg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rPr>
                                      <a:t>10.02</a:t>
                                    </a:r>
                                    <a:endParaRPr lang="en-US" altLang="ko-KR" sz="1000" b="1" kern="0" spc="-125" dirty="0">
                                      <a:ln>
                                        <a:solidFill>
                                          <a:srgbClr val="4F81BD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chemeClr val="bg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4" name="Text Box 58">
                                    <a:extLst>
                                      <a:ext uri="{FF2B5EF4-FFF2-40B4-BE49-F238E27FC236}">
                                        <a16:creationId xmlns:a16="http://schemas.microsoft.com/office/drawing/2014/main" id="{4E0E94FB-4723-1ED9-6A3F-05D98C628685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>
                                    <p:custDataLst>
                                      <p:tags r:id="rId3"/>
                                    </p:custDataLst>
                                  </p:nvPr>
                                </p:nvSpPr>
                                <p:spPr bwMode="auto">
                                  <a:xfrm>
                                    <a:off x="12915348" y="929503"/>
                                    <a:ext cx="464426" cy="270954"/>
                                  </a:xfrm>
                                  <a:prstGeom prst="round2SameRect">
                                    <a:avLst>
                                      <a:gd name="adj1" fmla="val 26492"/>
                                      <a:gd name="adj2" fmla="val 0"/>
                                    </a:avLst>
                                  </a:prstGeom>
                                  <a:solidFill>
                                    <a:srgbClr val="002060"/>
                                  </a:solidFill>
                                  <a:ln w="3175" algn="ctr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  <a:effectLst/>
                                </p:spPr>
                                <p:txBody>
                                  <a:bodyPr lIns="0" tIns="0" rIns="0" bIns="0" anchor="ctr"/>
                                  <a:lstStyle/>
                                  <a:p>
                                    <a:pPr algn="ctr"/>
                                    <a:r>
                                      <a:rPr lang="en-US" altLang="ko-KR" sz="1000" b="1" kern="0" spc="-125">
                                        <a:ln>
                                          <a:solidFill>
                                            <a:srgbClr val="4F81BD">
                                              <a:alpha val="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에스코어 드림 4 Regular" panose="020B0503030302020204" pitchFamily="34" charset="-127"/>
                                        <a:ea typeface="에스코어 드림 4 Regular" panose="020B0503030302020204" pitchFamily="34" charset="-127"/>
                                      </a:rPr>
                                      <a:t>10.03</a:t>
                                    </a:r>
                                    <a:endParaRPr lang="en-US" altLang="ko-KR" sz="1000" b="1" kern="0" spc="-125" dirty="0">
                                      <a:ln>
                                        <a:solidFill>
                                          <a:srgbClr val="4F81BD">
                                            <a:alpha val="0"/>
                                          </a:srgbClr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8" name="직사각형 17">
                                  <a:extLst>
                                    <a:ext uri="{FF2B5EF4-FFF2-40B4-BE49-F238E27FC236}">
                                      <a16:creationId xmlns:a16="http://schemas.microsoft.com/office/drawing/2014/main" id="{9C8D8CA0-9D52-B95C-02BD-E0058F9D111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19547" y="4088962"/>
                                  <a:ext cx="3817678" cy="182668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16419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ko-KR" altLang="en-US" sz="1500" spc="-125">
                                    <a:latin typeface="에스코어 드림 4 Regular" panose="020B0503030302020204" pitchFamily="34" charset="-127"/>
                                    <a:ea typeface="에스코어 드림 4 Regular" panose="020B0503030302020204" pitchFamily="34" charset="-127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" name="직사각형 21">
                                  <a:extLst>
                                    <a:ext uri="{FF2B5EF4-FFF2-40B4-BE49-F238E27FC236}">
                                      <a16:creationId xmlns:a16="http://schemas.microsoft.com/office/drawing/2014/main" id="{D17BF4CD-6D24-7027-5B6D-E7795B296AB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151813" y="2947013"/>
                                  <a:ext cx="1791671" cy="23074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lvl="0" algn="ctr"/>
                                  <a:r>
                                    <a:rPr lang="ko-KR" altLang="en-US" sz="917" b="1" spc="-125" dirty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srgbClr val="203864"/>
                                      </a:solidFill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  <a:cs typeface="Arial" pitchFamily="34" charset="0"/>
                                    </a:rPr>
                                    <a:t>개발환경 및 </a:t>
                                  </a:r>
                                  <a:endParaRPr lang="en-US" altLang="ko-KR" sz="917" b="1" spc="-125">
                                    <a:ln>
                                      <a:solidFill>
                                        <a:prstClr val="white">
                                          <a:alpha val="0"/>
                                        </a:prstClr>
                                      </a:solidFill>
                                    </a:ln>
                                    <a:solidFill>
                                      <a:srgbClr val="203864"/>
                                    </a:solidFill>
                                    <a:latin typeface="에스코어 드림 4 Regular" panose="020B0503030302020204" pitchFamily="34" charset="-127"/>
                                    <a:ea typeface="에스코어 드림 4 Regular" panose="020B0503030302020204" pitchFamily="34" charset="-127"/>
                                    <a:cs typeface="Arial" pitchFamily="34" charset="0"/>
                                  </a:endParaRPr>
                                </a:p>
                                <a:p>
                                  <a:pPr lvl="0" algn="ctr"/>
                                  <a:r>
                                    <a:rPr lang="ko-KR" altLang="en-US" sz="917" b="1" spc="-125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srgbClr val="203864"/>
                                      </a:solidFill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  <a:cs typeface="Arial" pitchFamily="34" charset="0"/>
                                    </a:rPr>
                                    <a:t>프로젝트 </a:t>
                                  </a:r>
                                  <a:r>
                                    <a:rPr lang="ko-KR" altLang="en-US" sz="917" b="1" spc="-125" dirty="0">
                                      <a:ln>
                                        <a:solidFill>
                                          <a:prstClr val="white">
                                            <a:alpha val="0"/>
                                          </a:prstClr>
                                        </a:solidFill>
                                      </a:ln>
                                      <a:solidFill>
                                        <a:srgbClr val="203864"/>
                                      </a:solidFill>
                                      <a:latin typeface="에스코어 드림 4 Regular" panose="020B0503030302020204" pitchFamily="34" charset="-127"/>
                                      <a:ea typeface="에스코어 드림 4 Regular" panose="020B0503030302020204" pitchFamily="34" charset="-127"/>
                                      <a:cs typeface="Arial" pitchFamily="34" charset="0"/>
                                    </a:rPr>
                                    <a:t>구조 생성</a:t>
                                  </a:r>
                                </a:p>
                              </p:txBody>
                            </p:sp>
                          </p:grpSp>
                        </p:grpSp>
                      </p:grpSp>
                      <p:sp>
                        <p:nvSpPr>
                          <p:cNvPr id="28" name="직사각형 27">
                            <a:extLst>
                              <a:ext uri="{FF2B5EF4-FFF2-40B4-BE49-F238E27FC236}">
                                <a16:creationId xmlns:a16="http://schemas.microsoft.com/office/drawing/2014/main" id="{D00E0023-A5C1-9CE6-D731-96E0A375C50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79033" y="4344178"/>
                            <a:ext cx="1768546" cy="214217"/>
                          </a:xfrm>
                          <a:prstGeom prst="rect">
                            <a:avLst/>
                          </a:prstGeom>
                          <a:solidFill>
                            <a:schemeClr val="bg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lvl="0" algn="ctr"/>
                            <a:r>
                              <a:rPr lang="ko-KR" altLang="en-US" sz="1000" b="1" spc="-125" dirty="0">
                                <a:ln>
                                  <a:solidFill>
                                    <a:prstClr val="white">
                                      <a:alpha val="0"/>
                                    </a:prstClr>
                                  </a:solidFill>
                                </a:ln>
                                <a:solidFill>
                                  <a:srgbClr val="164194"/>
                                </a:solidFill>
                                <a:latin typeface="에스코어 드림 4 Regular" panose="020B0503030302020204" pitchFamily="34" charset="-127"/>
                                <a:ea typeface="에스코어 드림 4 Regular" panose="020B0503030302020204" pitchFamily="34" charset="-127"/>
                                <a:cs typeface="Arial" pitchFamily="34" charset="0"/>
                              </a:rPr>
                              <a:t>유효성 검증</a:t>
                            </a:r>
                          </a:p>
                        </p:txBody>
                      </p:sp>
                    </p:grpSp>
                    <p:sp>
                      <p:nvSpPr>
                        <p:cNvPr id="39" name="직사각형 38">
                          <a:extLst>
                            <a:ext uri="{FF2B5EF4-FFF2-40B4-BE49-F238E27FC236}">
                              <a16:creationId xmlns:a16="http://schemas.microsoft.com/office/drawing/2014/main" id="{9CE24A25-481C-A9DB-D029-01D0748AA8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430785" y="7025824"/>
                          <a:ext cx="1426560" cy="148238"/>
                        </a:xfrm>
                        <a:prstGeom prst="rect">
                          <a:avLst/>
                        </a:prstGeom>
                        <a:solidFill>
                          <a:srgbClr val="00999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00" spc="-125" dirty="0">
                            <a:latin typeface="에스코어 드림 4 Regular" panose="020B0503030302020204" pitchFamily="34" charset="-127"/>
                            <a:ea typeface="에스코어 드림 4 Regular" panose="020B0503030302020204" pitchFamily="34" charset="-127"/>
                          </a:endParaRPr>
                        </a:p>
                      </p:txBody>
                    </p:sp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60AC1766-D6B4-7C83-4A85-847297047D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07636" y="5521979"/>
                          <a:ext cx="1347389" cy="172619"/>
                        </a:xfrm>
                        <a:prstGeom prst="rect">
                          <a:avLst/>
                        </a:prstGeom>
                        <a:solidFill>
                          <a:srgbClr val="16419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00" spc="-125">
                            <a:latin typeface="에스코어 드림 4 Regular" panose="020B0503030302020204" pitchFamily="34" charset="-127"/>
                            <a:ea typeface="에스코어 드림 4 Regular" panose="020B0503030302020204" pitchFamily="34" charset="-127"/>
                          </a:endParaRPr>
                        </a:p>
                      </p:txBody>
                    </p:sp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032AA193-4FB3-8099-79DB-45313673E7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898234" y="7838976"/>
                          <a:ext cx="416781" cy="252326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500" spc="-125">
                            <a:latin typeface="에스코어 드림 4 Regular" panose="020B0503030302020204" pitchFamily="34" charset="-127"/>
                            <a:ea typeface="에스코어 드림 4 Regular" panose="020B0503030302020204" pitchFamily="34" charset="-127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F25A7A3-544D-B75E-2E50-B9E24278D2CF}"/>
                    </a:ext>
                  </a:extLst>
                </p:cNvPr>
                <p:cNvSpPr/>
                <p:nvPr/>
              </p:nvSpPr>
              <p:spPr>
                <a:xfrm>
                  <a:off x="4550425" y="2083828"/>
                  <a:ext cx="962322" cy="118199"/>
                </a:xfrm>
                <a:prstGeom prst="rect">
                  <a:avLst/>
                </a:prstGeom>
                <a:solidFill>
                  <a:srgbClr val="1641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00" spc="-125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80DA72CF-E238-6035-9400-3519C32FB025}"/>
                    </a:ext>
                  </a:extLst>
                </p:cNvPr>
                <p:cNvSpPr/>
                <p:nvPr/>
              </p:nvSpPr>
              <p:spPr>
                <a:xfrm>
                  <a:off x="4542587" y="2360385"/>
                  <a:ext cx="962322" cy="118199"/>
                </a:xfrm>
                <a:prstGeom prst="rect">
                  <a:avLst/>
                </a:prstGeom>
                <a:solidFill>
                  <a:srgbClr val="1641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00" spc="-125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DF84EE46-5009-D6D2-6EEA-CF5DA4554712}"/>
                    </a:ext>
                  </a:extLst>
                </p:cNvPr>
                <p:cNvSpPr/>
                <p:nvPr/>
              </p:nvSpPr>
              <p:spPr>
                <a:xfrm>
                  <a:off x="4550425" y="2647045"/>
                  <a:ext cx="962322" cy="118199"/>
                </a:xfrm>
                <a:prstGeom prst="rect">
                  <a:avLst/>
                </a:prstGeom>
                <a:solidFill>
                  <a:srgbClr val="1641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00" spc="-125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7217FFC-7AFC-8C7F-56C8-6DDD03D181E5}"/>
                  </a:ext>
                </a:extLst>
              </p:cNvPr>
              <p:cNvSpPr/>
              <p:nvPr/>
            </p:nvSpPr>
            <p:spPr>
              <a:xfrm>
                <a:off x="9935731" y="6857456"/>
                <a:ext cx="1426560" cy="148238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spc="-125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D4FB271-57D3-5B13-E8DE-ECA36FD2AB3C}"/>
                  </a:ext>
                </a:extLst>
              </p:cNvPr>
              <p:cNvSpPr/>
              <p:nvPr/>
            </p:nvSpPr>
            <p:spPr>
              <a:xfrm>
                <a:off x="10430027" y="7111273"/>
                <a:ext cx="943976" cy="143796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spc="-125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0E5C241-8B0A-DE79-2309-F946DBBF5F55}"/>
                </a:ext>
              </a:extLst>
            </p:cNvPr>
            <p:cNvSpPr/>
            <p:nvPr/>
          </p:nvSpPr>
          <p:spPr>
            <a:xfrm>
              <a:off x="2651839" y="5645705"/>
              <a:ext cx="1791671" cy="23074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917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개발</a:t>
              </a:r>
              <a:r>
                <a:rPr lang="en-US" altLang="ko-KR" sz="917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/</a:t>
              </a:r>
              <a:r>
                <a:rPr lang="ko-KR" altLang="en-US" sz="917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구현 </a:t>
              </a:r>
              <a:r>
                <a:rPr lang="en-US" altLang="ko-KR" sz="917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: </a:t>
              </a:r>
              <a:r>
                <a:rPr lang="ko-KR" altLang="en-US" sz="917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관리자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84B4791-836F-252F-F817-44E487B8227B}"/>
                </a:ext>
              </a:extLst>
            </p:cNvPr>
            <p:cNvSpPr/>
            <p:nvPr/>
          </p:nvSpPr>
          <p:spPr>
            <a:xfrm>
              <a:off x="2656754" y="5925739"/>
              <a:ext cx="1775098" cy="23074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6419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관리자 </a:t>
              </a:r>
              <a:r>
                <a:rPr lang="en-US" altLang="ko-KR" sz="1000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6419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CRUD</a:t>
              </a:r>
              <a:endParaRPr lang="ko-KR" altLang="en-US" sz="1000" b="1" spc="-125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6419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331CB8-2D36-6018-F1F0-CFDF658B18CD}"/>
                </a:ext>
              </a:extLst>
            </p:cNvPr>
            <p:cNvSpPr/>
            <p:nvPr/>
          </p:nvSpPr>
          <p:spPr>
            <a:xfrm>
              <a:off x="4450737" y="5924151"/>
              <a:ext cx="7397026" cy="2186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1000" b="1" spc="-125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E52C85E-88B5-0BB1-2D53-96E2DC33775C}"/>
                </a:ext>
              </a:extLst>
            </p:cNvPr>
            <p:cNvSpPr/>
            <p:nvPr/>
          </p:nvSpPr>
          <p:spPr>
            <a:xfrm>
              <a:off x="2646957" y="6210052"/>
              <a:ext cx="1775098" cy="23074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b="1" spc="-125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64194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itchFamily="34" charset="0"/>
                </a:rPr>
                <a:t>마이페이지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D1AE1A7-648D-343A-50A9-F9DEA893EEF2}"/>
                </a:ext>
              </a:extLst>
            </p:cNvPr>
            <p:cNvSpPr/>
            <p:nvPr/>
          </p:nvSpPr>
          <p:spPr>
            <a:xfrm>
              <a:off x="6020685" y="5957800"/>
              <a:ext cx="4750898" cy="164980"/>
            </a:xfrm>
            <a:prstGeom prst="rect">
              <a:avLst/>
            </a:prstGeom>
            <a:solidFill>
              <a:srgbClr val="164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spc="-125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765DF2D-35A8-FCAA-38ED-062527FAA833}"/>
                </a:ext>
              </a:extLst>
            </p:cNvPr>
            <p:cNvSpPr/>
            <p:nvPr/>
          </p:nvSpPr>
          <p:spPr>
            <a:xfrm>
              <a:off x="6020684" y="6237382"/>
              <a:ext cx="4750899" cy="160009"/>
            </a:xfrm>
            <a:prstGeom prst="rect">
              <a:avLst/>
            </a:prstGeom>
            <a:solidFill>
              <a:srgbClr val="164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spc="-125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40443DB-6716-1F9D-7EF3-7DD9F1C5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65BE20-F25C-3D1C-7A79-3D3F0B83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64AF9-81B8-32BB-807A-BBB489D0C5D6}"/>
              </a:ext>
            </a:extLst>
          </p:cNvPr>
          <p:cNvSpPr txBox="1"/>
          <p:nvPr/>
        </p:nvSpPr>
        <p:spPr>
          <a:xfrm>
            <a:off x="6467475" y="30916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WBS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49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AE7DC9-9ED2-5E5D-8716-0AC2CD946D77}"/>
              </a:ext>
            </a:extLst>
          </p:cNvPr>
          <p:cNvSpPr/>
          <p:nvPr/>
        </p:nvSpPr>
        <p:spPr>
          <a:xfrm>
            <a:off x="4038600" y="284990"/>
            <a:ext cx="7124700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pic>
        <p:nvPicPr>
          <p:cNvPr id="6" name="그림 5" descr="텍스트, 도표, 평면도, 지도이(가) 표시된 사진&#10;&#10;자동 생성된 설명">
            <a:extLst>
              <a:ext uri="{FF2B5EF4-FFF2-40B4-BE49-F238E27FC236}">
                <a16:creationId xmlns:a16="http://schemas.microsoft.com/office/drawing/2014/main" id="{ABEA55E6-3C1F-C4E4-B42E-A27121AD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14" y="1000011"/>
            <a:ext cx="5699287" cy="5365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A2C48-95D9-071E-A07D-77F22595DB9B}"/>
              </a:ext>
            </a:extLst>
          </p:cNvPr>
          <p:cNvSpPr txBox="1"/>
          <p:nvPr/>
        </p:nvSpPr>
        <p:spPr>
          <a:xfrm>
            <a:off x="6467475" y="30916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ERD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027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AE7DC9-9ED2-5E5D-8716-0AC2CD946D77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2C48-95D9-071E-A07D-77F22595DB9B}"/>
              </a:ext>
            </a:extLst>
          </p:cNvPr>
          <p:cNvSpPr txBox="1"/>
          <p:nvPr/>
        </p:nvSpPr>
        <p:spPr>
          <a:xfrm>
            <a:off x="6467475" y="309160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테이블정의서</a:t>
            </a: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CA06765D-9B88-E46C-CC8A-C2A66376B8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40926"/>
              </p:ext>
            </p:extLst>
          </p:nvPr>
        </p:nvGraphicFramePr>
        <p:xfrm>
          <a:off x="3470275" y="1311275"/>
          <a:ext cx="8128000" cy="482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3" imgW="13258800" imgH="7867650" progId="Excel.Sheet.12">
                  <p:embed/>
                </p:oleObj>
              </mc:Choice>
              <mc:Fallback>
                <p:oleObj name="Worksheet" r:id="rId3" imgW="13258800" imgH="78676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0275" y="1311275"/>
                        <a:ext cx="8128000" cy="482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977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AE7DC9-9ED2-5E5D-8716-0AC2CD946D77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2C48-95D9-071E-A07D-77F22595DB9B}"/>
              </a:ext>
            </a:extLst>
          </p:cNvPr>
          <p:cNvSpPr txBox="1"/>
          <p:nvPr/>
        </p:nvSpPr>
        <p:spPr>
          <a:xfrm>
            <a:off x="6467475" y="309160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테이블정의서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8207DC13-1E74-B7D5-A800-A3C24181B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559752"/>
              </p:ext>
            </p:extLst>
          </p:nvPr>
        </p:nvGraphicFramePr>
        <p:xfrm>
          <a:off x="3584575" y="1455738"/>
          <a:ext cx="8128000" cy="411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3" imgW="13258800" imgH="6715125" progId="Excel.Sheet.12">
                  <p:embed/>
                </p:oleObj>
              </mc:Choice>
              <mc:Fallback>
                <p:oleObj name="Worksheet" r:id="rId3" imgW="13258800" imgH="6715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4575" y="1455738"/>
                        <a:ext cx="8128000" cy="411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7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Box 6"/>
          <p:cNvSpPr txBox="1">
            <a:spLocks noChangeArrowheads="1"/>
          </p:cNvSpPr>
          <p:nvPr/>
        </p:nvSpPr>
        <p:spPr bwMode="auto">
          <a:xfrm>
            <a:off x="3111084" y="512677"/>
            <a:ext cx="10659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914383" eaLnBrk="1" latinLnBrk="0" hangingPunct="1">
              <a:defRPr/>
            </a:pPr>
            <a:r>
              <a:rPr lang="ko-KR" altLang="en-US" sz="1500" dirty="0"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프로젝트 개요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12CB6C-15B0-0613-7722-4D54798F416D}"/>
              </a:ext>
            </a:extLst>
          </p:cNvPr>
          <p:cNvGrpSpPr/>
          <p:nvPr/>
        </p:nvGrpSpPr>
        <p:grpSpPr>
          <a:xfrm>
            <a:off x="5367538" y="4558154"/>
            <a:ext cx="2935585" cy="1058585"/>
            <a:chOff x="9062562" y="317616"/>
            <a:chExt cx="2935585" cy="1058585"/>
          </a:xfrm>
        </p:grpSpPr>
        <p:sp>
          <p:nvSpPr>
            <p:cNvPr id="15" name="Text 0">
              <a:extLst>
                <a:ext uri="{FF2B5EF4-FFF2-40B4-BE49-F238E27FC236}">
                  <a16:creationId xmlns:a16="http://schemas.microsoft.com/office/drawing/2014/main" id="{EA75D62F-64E6-31A0-551A-E729916554D1}"/>
                </a:ext>
              </a:extLst>
            </p:cNvPr>
            <p:cNvSpPr/>
            <p:nvPr/>
          </p:nvSpPr>
          <p:spPr>
            <a:xfrm>
              <a:off x="9062562" y="317616"/>
              <a:ext cx="2935585" cy="642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041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03 </a:t>
              </a:r>
              <a:r>
                <a:rPr lang="ko-KR" alt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프로젝트 시연</a:t>
              </a:r>
              <a:endParaRPr 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E4B7A2-8015-1676-F1C7-1C345925B783}"/>
                </a:ext>
              </a:extLst>
            </p:cNvPr>
            <p:cNvSpPr txBox="1"/>
            <p:nvPr/>
          </p:nvSpPr>
          <p:spPr>
            <a:xfrm>
              <a:off x="9213255" y="1006869"/>
              <a:ext cx="2499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3-1.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홈페이지 시연</a:t>
              </a:r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/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데모</a:t>
              </a:r>
            </a:p>
          </p:txBody>
        </p:sp>
      </p:grp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63C48CE3-7254-B3C4-0F73-47227E47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  <a:endParaRPr lang="ko-KR" altLang="en-US" dirty="0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0BF93B31-FB3A-35E6-1B32-E003EDC7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4DB878-0518-168D-97D3-EC6AED9F8E7C}"/>
              </a:ext>
            </a:extLst>
          </p:cNvPr>
          <p:cNvGrpSpPr/>
          <p:nvPr/>
        </p:nvGrpSpPr>
        <p:grpSpPr>
          <a:xfrm>
            <a:off x="5408034" y="2386214"/>
            <a:ext cx="3609975" cy="2010050"/>
            <a:chOff x="952729" y="3465513"/>
            <a:chExt cx="3609975" cy="2010050"/>
          </a:xfrm>
        </p:grpSpPr>
        <p:sp>
          <p:nvSpPr>
            <p:cNvPr id="14" name="Text 0">
              <a:extLst>
                <a:ext uri="{FF2B5EF4-FFF2-40B4-BE49-F238E27FC236}">
                  <a16:creationId xmlns:a16="http://schemas.microsoft.com/office/drawing/2014/main" id="{D9E65891-3D52-5A31-E077-D08FE4FECE1D}"/>
                </a:ext>
              </a:extLst>
            </p:cNvPr>
            <p:cNvSpPr/>
            <p:nvPr/>
          </p:nvSpPr>
          <p:spPr>
            <a:xfrm>
              <a:off x="952729" y="3465513"/>
              <a:ext cx="2935585" cy="642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041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01 </a:t>
              </a:r>
              <a:r>
                <a:rPr lang="ko-KR" alt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프로젝트 개요</a:t>
              </a:r>
              <a:endParaRPr 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FCFF6E-081B-AEFF-FE02-D8C36834B68A}"/>
                </a:ext>
              </a:extLst>
            </p:cNvPr>
            <p:cNvSpPr txBox="1"/>
            <p:nvPr/>
          </p:nvSpPr>
          <p:spPr>
            <a:xfrm>
              <a:off x="1072734" y="4088053"/>
              <a:ext cx="3489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1-1.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기획의도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E58E23-C624-6934-48BE-AE917A61A914}"/>
                </a:ext>
              </a:extLst>
            </p:cNvPr>
            <p:cNvSpPr txBox="1"/>
            <p:nvPr/>
          </p:nvSpPr>
          <p:spPr>
            <a:xfrm>
              <a:off x="1072734" y="4432578"/>
              <a:ext cx="300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1-2.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팀 역할 분담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D9AE2-16D8-8B95-EF3F-48C2CDACE5D0}"/>
                </a:ext>
              </a:extLst>
            </p:cNvPr>
            <p:cNvSpPr txBox="1"/>
            <p:nvPr/>
          </p:nvSpPr>
          <p:spPr>
            <a:xfrm>
              <a:off x="1072733" y="4761706"/>
              <a:ext cx="268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1-3.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개발환경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F7553E-3A5C-E428-C066-150FC36C5989}"/>
                </a:ext>
              </a:extLst>
            </p:cNvPr>
            <p:cNvSpPr txBox="1"/>
            <p:nvPr/>
          </p:nvSpPr>
          <p:spPr>
            <a:xfrm>
              <a:off x="1072733" y="5106231"/>
              <a:ext cx="268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1-4.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협업설정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5CF2A1-AAC6-8E9F-AB69-9BA8145A4416}"/>
              </a:ext>
            </a:extLst>
          </p:cNvPr>
          <p:cNvGrpSpPr/>
          <p:nvPr/>
        </p:nvGrpSpPr>
        <p:grpSpPr>
          <a:xfrm>
            <a:off x="9018009" y="2385099"/>
            <a:ext cx="3640664" cy="2037649"/>
            <a:chOff x="6246515" y="306624"/>
            <a:chExt cx="3640664" cy="2037649"/>
          </a:xfrm>
        </p:grpSpPr>
        <p:sp>
          <p:nvSpPr>
            <p:cNvPr id="16" name="Text 0">
              <a:extLst>
                <a:ext uri="{FF2B5EF4-FFF2-40B4-BE49-F238E27FC236}">
                  <a16:creationId xmlns:a16="http://schemas.microsoft.com/office/drawing/2014/main" id="{28E2064D-989A-C9B6-11A2-5D10D834C271}"/>
                </a:ext>
              </a:extLst>
            </p:cNvPr>
            <p:cNvSpPr/>
            <p:nvPr/>
          </p:nvSpPr>
          <p:spPr>
            <a:xfrm>
              <a:off x="6246515" y="306624"/>
              <a:ext cx="2935585" cy="642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041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02 </a:t>
              </a:r>
              <a:r>
                <a:rPr lang="ko-KR" alt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프로젝트 상세</a:t>
              </a:r>
              <a:endParaRPr 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8A144A-F890-3833-0CD1-C6465C6B8D6D}"/>
                </a:ext>
              </a:extLst>
            </p:cNvPr>
            <p:cNvSpPr txBox="1"/>
            <p:nvPr/>
          </p:nvSpPr>
          <p:spPr>
            <a:xfrm>
              <a:off x="6397209" y="956763"/>
              <a:ext cx="3489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2-1.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일정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BD6889-A206-A3AA-C1A1-B71B6FC74A2D}"/>
                </a:ext>
              </a:extLst>
            </p:cNvPr>
            <p:cNvSpPr txBox="1"/>
            <p:nvPr/>
          </p:nvSpPr>
          <p:spPr>
            <a:xfrm>
              <a:off x="6397209" y="1301288"/>
              <a:ext cx="300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2-2.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5116CD-D401-99AF-40BC-51D9AC7ED003}"/>
                </a:ext>
              </a:extLst>
            </p:cNvPr>
            <p:cNvSpPr txBox="1"/>
            <p:nvPr/>
          </p:nvSpPr>
          <p:spPr>
            <a:xfrm>
              <a:off x="6397208" y="1630416"/>
              <a:ext cx="268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2-3. AS-IS / TO-BE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316378-171C-5829-E8DE-5E76F6FF1FFF}"/>
                </a:ext>
              </a:extLst>
            </p:cNvPr>
            <p:cNvSpPr txBox="1"/>
            <p:nvPr/>
          </p:nvSpPr>
          <p:spPr>
            <a:xfrm>
              <a:off x="6397208" y="1974941"/>
              <a:ext cx="268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2-4.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핵심 기능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A45F7B-0D81-65FA-8F68-AD9E2AFD1938}"/>
              </a:ext>
            </a:extLst>
          </p:cNvPr>
          <p:cNvGrpSpPr/>
          <p:nvPr/>
        </p:nvGrpSpPr>
        <p:grpSpPr>
          <a:xfrm>
            <a:off x="9018008" y="4558154"/>
            <a:ext cx="2935585" cy="1393762"/>
            <a:chOff x="6246515" y="3922773"/>
            <a:chExt cx="2935585" cy="1393762"/>
          </a:xfrm>
        </p:grpSpPr>
        <p:sp>
          <p:nvSpPr>
            <p:cNvPr id="17" name="Text 0">
              <a:extLst>
                <a:ext uri="{FF2B5EF4-FFF2-40B4-BE49-F238E27FC236}">
                  <a16:creationId xmlns:a16="http://schemas.microsoft.com/office/drawing/2014/main" id="{41FF856A-7917-7A7B-AD85-B50EEC3DA9D5}"/>
                </a:ext>
              </a:extLst>
            </p:cNvPr>
            <p:cNvSpPr/>
            <p:nvPr/>
          </p:nvSpPr>
          <p:spPr>
            <a:xfrm>
              <a:off x="6246515" y="3922773"/>
              <a:ext cx="2935585" cy="642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041"/>
                </a:lnSpc>
              </a:pPr>
              <a:r>
                <a:rPr 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04 </a:t>
              </a:r>
              <a:r>
                <a:rPr lang="ko-KR" altLang="en-US" sz="2800" dirty="0"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DM Sans Semi Bold" pitchFamily="34" charset="-120"/>
                </a:rPr>
                <a:t>마치며</a:t>
              </a:r>
              <a:endParaRPr 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4E484F-D281-E66B-119B-58267FF61254}"/>
                </a:ext>
              </a:extLst>
            </p:cNvPr>
            <p:cNvSpPr txBox="1"/>
            <p:nvPr/>
          </p:nvSpPr>
          <p:spPr>
            <a:xfrm>
              <a:off x="6437015" y="4560987"/>
              <a:ext cx="2499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4-1. </a:t>
              </a:r>
              <a:r>
                <a:rPr lang="ko-KR" altLang="en-US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소감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15482D-EE0C-4CB0-2E36-12A96AE3B2B7}"/>
                </a:ext>
              </a:extLst>
            </p:cNvPr>
            <p:cNvSpPr txBox="1"/>
            <p:nvPr/>
          </p:nvSpPr>
          <p:spPr>
            <a:xfrm>
              <a:off x="6437015" y="4947203"/>
              <a:ext cx="2499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4-2. Q&amp;A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35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0AE7DC9-9ED2-5E5D-8716-0AC2CD946D77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2C48-95D9-071E-A07D-77F22595DB9B}"/>
              </a:ext>
            </a:extLst>
          </p:cNvPr>
          <p:cNvSpPr txBox="1"/>
          <p:nvPr/>
        </p:nvSpPr>
        <p:spPr>
          <a:xfrm>
            <a:off x="6467475" y="309160"/>
            <a:ext cx="253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테이블정의서</a:t>
            </a:r>
            <a:endParaRPr lang="ko-KR" altLang="en-US" sz="28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449DB-51F9-4A64-B0CC-C25BC064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26" y="1516598"/>
            <a:ext cx="8058149" cy="35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5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A53F5-5EC1-3002-DA0E-27814F6DB44F}"/>
              </a:ext>
            </a:extLst>
          </p:cNvPr>
          <p:cNvSpPr txBox="1"/>
          <p:nvPr/>
        </p:nvSpPr>
        <p:spPr>
          <a:xfrm>
            <a:off x="4038600" y="997804"/>
            <a:ext cx="38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기본 레이아웃 채택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3D3B7-2305-A7D3-DEE8-1DE41581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24615"/>
            <a:ext cx="6860940" cy="4854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FEE488-A586-8F73-C13D-9DF376950B59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</p:spTree>
    <p:extLst>
      <p:ext uri="{BB962C8B-B14F-4D97-AF65-F5344CB8AC3E}">
        <p14:creationId xmlns:p14="http://schemas.microsoft.com/office/powerpoint/2010/main" val="3028883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E742AF-EB35-C359-04E6-F7266261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32560"/>
            <a:ext cx="7673975" cy="4832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메인페이지</a:t>
            </a:r>
            <a:r>
              <a:rPr lang="ko-KR" altLang="en-US" dirty="0"/>
              <a:t>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</p:spTree>
    <p:extLst>
      <p:ext uri="{BB962C8B-B14F-4D97-AF65-F5344CB8AC3E}">
        <p14:creationId xmlns:p14="http://schemas.microsoft.com/office/powerpoint/2010/main" val="393392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서브페이지</a:t>
            </a:r>
            <a:r>
              <a:rPr lang="en-US" altLang="ko-KR" dirty="0"/>
              <a:t>01_</a:t>
            </a:r>
            <a:r>
              <a:rPr lang="ko-KR" altLang="en-US" dirty="0"/>
              <a:t>공지사항 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4566C-9EF0-28E3-6BF6-3499EC4D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6350"/>
            <a:ext cx="7812834" cy="49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9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서브페이지</a:t>
            </a:r>
            <a:r>
              <a:rPr lang="en-US" altLang="ko-KR" dirty="0"/>
              <a:t>02_</a:t>
            </a:r>
            <a:r>
              <a:rPr lang="ko-KR" altLang="en-US" dirty="0"/>
              <a:t>게시판</a:t>
            </a:r>
            <a:r>
              <a:rPr lang="en-US" altLang="ko-KR" dirty="0"/>
              <a:t>1~3</a:t>
            </a:r>
            <a:r>
              <a:rPr lang="ko-KR" altLang="en-US" dirty="0"/>
              <a:t> </a:t>
            </a:r>
            <a:r>
              <a:rPr lang="en-US" altLang="ko-KR" dirty="0"/>
              <a:t>(1~3 </a:t>
            </a:r>
            <a:r>
              <a:rPr lang="ko-KR" altLang="en-US" dirty="0"/>
              <a:t>동일 레이아웃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496D55-D02F-75BD-F539-23BBC23B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367136"/>
            <a:ext cx="7778062" cy="49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2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서브페이지</a:t>
            </a:r>
            <a:r>
              <a:rPr lang="en-US" altLang="ko-KR" dirty="0"/>
              <a:t>05_</a:t>
            </a:r>
            <a:r>
              <a:rPr lang="ko-KR" altLang="en-US" dirty="0"/>
              <a:t>갤러리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B50FE3-CA04-0210-9824-0143F7C7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7136"/>
            <a:ext cx="7787883" cy="51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9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4038600" y="2849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서브페이지</a:t>
            </a:r>
            <a:r>
              <a:rPr lang="en-US" altLang="ko-KR" dirty="0"/>
              <a:t>06_</a:t>
            </a:r>
            <a:r>
              <a:rPr lang="ko-KR" altLang="en-US" dirty="0"/>
              <a:t>커리큘럼 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97121C-1FE1-DEFF-5D4F-6036CEB2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399026"/>
            <a:ext cx="7673974" cy="5090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56B3E-64EC-A811-827C-77F28D7D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20" y="2940478"/>
            <a:ext cx="3100562" cy="27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2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76D8B-118E-C8D0-3C55-1EBA7DFA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3CBB9-77A1-14F3-82A1-30D20FE4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644EBEF-2246-5A6B-6E99-8657294D9032}"/>
              </a:ext>
            </a:extLst>
          </p:cNvPr>
          <p:cNvSpPr/>
          <p:nvPr/>
        </p:nvSpPr>
        <p:spPr>
          <a:xfrm>
            <a:off x="3974609" y="327090"/>
            <a:ext cx="4379615" cy="54739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291"/>
              </a:lnSpc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2-2 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산출물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72245-0238-0CA4-1F6B-A52F004CF431}"/>
              </a:ext>
            </a:extLst>
          </p:cNvPr>
          <p:cNvSpPr txBox="1"/>
          <p:nvPr/>
        </p:nvSpPr>
        <p:spPr>
          <a:xfrm>
            <a:off x="4038600" y="997804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교육신청 메뉴 </a:t>
            </a:r>
            <a:r>
              <a:rPr lang="ko-KR" altLang="en-US" dirty="0" err="1"/>
              <a:t>클릭시</a:t>
            </a:r>
            <a:r>
              <a:rPr lang="ko-KR" altLang="en-US" dirty="0"/>
              <a:t> 링크이동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00FFB-2475-3DA4-E4D7-DE0637BFED10}"/>
              </a:ext>
            </a:extLst>
          </p:cNvPr>
          <p:cNvSpPr txBox="1"/>
          <p:nvPr/>
        </p:nvSpPr>
        <p:spPr>
          <a:xfrm>
            <a:off x="6670621" y="31710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8C1F77-11EC-7445-FD32-8DBE8BD1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35445"/>
            <a:ext cx="7673975" cy="49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0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A8D219-E9E2-B8FF-BA2B-42AB9771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253AD6-8ACA-A528-5178-C0FA4276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D4F7C83-CC4E-3E98-BEA7-65847DB3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 AS-IS / TO-BE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95CF5-3064-0353-F38D-704AC3A8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367379"/>
            <a:ext cx="8134349" cy="51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A8D219-E9E2-B8FF-BA2B-42AB9771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253AD6-8ACA-A528-5178-C0FA4276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D4F7C83-CC4E-3E98-BEA7-65847DB3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 AS-IS / TO-BE</a:t>
            </a:r>
            <a:endParaRPr lang="ko-KR" altLang="en-US" dirty="0"/>
          </a:p>
        </p:txBody>
      </p: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947256F-8CC0-A549-E210-2EB6666D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99" y="1209470"/>
            <a:ext cx="7788275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91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BC9314BF-33CE-F0C0-D721-86FCDADCC8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63688"/>
            <a:ext cx="5314286" cy="5361905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50923FA9-71A9-2497-D165-C8FD5F02EFEF}"/>
              </a:ext>
            </a:extLst>
          </p:cNvPr>
          <p:cNvGrpSpPr/>
          <p:nvPr/>
        </p:nvGrpSpPr>
        <p:grpSpPr>
          <a:xfrm>
            <a:off x="2631205" y="3525431"/>
            <a:ext cx="2853359" cy="457421"/>
            <a:chOff x="4954394" y="5106869"/>
            <a:chExt cx="2853359" cy="457421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9353A32F-A07C-7FF3-42E4-BC3BC159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F2E1144A-7A34-FB8D-E2A5-040BF356FA63}"/>
              </a:ext>
            </a:extLst>
          </p:cNvPr>
          <p:cNvGrpSpPr/>
          <p:nvPr/>
        </p:nvGrpSpPr>
        <p:grpSpPr>
          <a:xfrm>
            <a:off x="6191206" y="3693260"/>
            <a:ext cx="2857678" cy="121765"/>
            <a:chOff x="9317897" y="5272538"/>
            <a:chExt cx="2857678" cy="121765"/>
          </a:xfrm>
        </p:grpSpPr>
        <p:pic>
          <p:nvPicPr>
            <p:cNvPr id="18" name="Object 7">
              <a:extLst>
                <a:ext uri="{FF2B5EF4-FFF2-40B4-BE49-F238E27FC236}">
                  <a16:creationId xmlns:a16="http://schemas.microsoft.com/office/drawing/2014/main" id="{BF3212C2-D773-935C-ACEC-B5A350CD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9" name="제목 2">
            <a:extLst>
              <a:ext uri="{FF2B5EF4-FFF2-40B4-BE49-F238E27FC236}">
                <a16:creationId xmlns:a16="http://schemas.microsoft.com/office/drawing/2014/main" id="{E03D1ACE-5A1A-FBE9-3211-7F0A2AC03325}"/>
              </a:ext>
            </a:extLst>
          </p:cNvPr>
          <p:cNvSpPr txBox="1">
            <a:spLocks/>
          </p:cNvSpPr>
          <p:nvPr/>
        </p:nvSpPr>
        <p:spPr>
          <a:xfrm>
            <a:off x="4457700" y="2427334"/>
            <a:ext cx="3418962" cy="2241538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5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9E568B05-357F-B224-7128-A97C1A9FBD18}"/>
              </a:ext>
            </a:extLst>
          </p:cNvPr>
          <p:cNvSpPr txBox="1">
            <a:spLocks/>
          </p:cNvSpPr>
          <p:nvPr/>
        </p:nvSpPr>
        <p:spPr>
          <a:xfrm>
            <a:off x="7680928" y="2930217"/>
            <a:ext cx="4488764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역할 분담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FE9DCE56-2CC9-325C-CA0D-4B9FB986F51C}"/>
              </a:ext>
            </a:extLst>
          </p:cNvPr>
          <p:cNvSpPr txBox="1">
            <a:spLocks/>
          </p:cNvSpPr>
          <p:nvPr/>
        </p:nvSpPr>
        <p:spPr>
          <a:xfrm>
            <a:off x="7680928" y="4353458"/>
            <a:ext cx="3773876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A6C0A4-EF9D-FA19-F315-230D0B5451C2}"/>
              </a:ext>
            </a:extLst>
          </p:cNvPr>
          <p:cNvSpPr txBox="1">
            <a:spLocks/>
          </p:cNvSpPr>
          <p:nvPr/>
        </p:nvSpPr>
        <p:spPr>
          <a:xfrm>
            <a:off x="7680928" y="2202335"/>
            <a:ext cx="4488764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13E99EA-3796-59F9-9C9A-508CAE3D5EF3}"/>
              </a:ext>
            </a:extLst>
          </p:cNvPr>
          <p:cNvSpPr txBox="1">
            <a:spLocks/>
          </p:cNvSpPr>
          <p:nvPr/>
        </p:nvSpPr>
        <p:spPr>
          <a:xfrm>
            <a:off x="7680928" y="3625576"/>
            <a:ext cx="4106564" cy="79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200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1-3.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56905618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ECBD2762-A2C9-5871-B7EE-08B1EFE60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7658101" cy="618111"/>
          </a:xfrm>
        </p:spPr>
        <p:txBody>
          <a:bodyPr>
            <a:no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04F2B-8FE7-0CC3-707E-93B630B280EF}"/>
              </a:ext>
            </a:extLst>
          </p:cNvPr>
          <p:cNvSpPr txBox="1"/>
          <p:nvPr/>
        </p:nvSpPr>
        <p:spPr>
          <a:xfrm>
            <a:off x="4038600" y="11958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3FE3B-9179-A4A8-50D7-00B0076A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1195803"/>
            <a:ext cx="3409950" cy="5020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5E509-6B31-1361-C0E4-A95FAD73EBB8}"/>
              </a:ext>
            </a:extLst>
          </p:cNvPr>
          <p:cNvSpPr txBox="1"/>
          <p:nvPr/>
        </p:nvSpPr>
        <p:spPr>
          <a:xfrm>
            <a:off x="4038600" y="23292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유효성 검증</a:t>
            </a:r>
          </a:p>
        </p:txBody>
      </p:sp>
    </p:spTree>
    <p:extLst>
      <p:ext uri="{BB962C8B-B14F-4D97-AF65-F5344CB8AC3E}">
        <p14:creationId xmlns:p14="http://schemas.microsoft.com/office/powerpoint/2010/main" val="330728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AF3027-5F99-3CDE-9A65-3B021A4E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41" y="1116251"/>
            <a:ext cx="3409950" cy="50203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BC7611-8A84-6598-B9F2-F168E0CA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884" y="1116251"/>
            <a:ext cx="3629532" cy="502037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0C84A95-929F-1184-9DA3-2F040E59B9D1}"/>
              </a:ext>
            </a:extLst>
          </p:cNvPr>
          <p:cNvCxnSpPr/>
          <p:nvPr/>
        </p:nvCxnSpPr>
        <p:spPr>
          <a:xfrm>
            <a:off x="5010150" y="2352675"/>
            <a:ext cx="30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BE29B85-1391-B003-286B-4C0033ACFBA6}"/>
              </a:ext>
            </a:extLst>
          </p:cNvPr>
          <p:cNvSpPr txBox="1"/>
          <p:nvPr/>
        </p:nvSpPr>
        <p:spPr>
          <a:xfrm>
            <a:off x="6943724" y="1614010"/>
            <a:ext cx="11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Mid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조회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F4024-2CDD-6E5E-D98C-A4C6436C8B14}"/>
              </a:ext>
            </a:extLst>
          </p:cNvPr>
          <p:cNvSpPr txBox="1"/>
          <p:nvPr/>
        </p:nvSpPr>
        <p:spPr>
          <a:xfrm>
            <a:off x="5905500" y="198334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Ajax </a:t>
            </a:r>
            <a:r>
              <a:rPr lang="ko-KR" altLang="en-US" dirty="0">
                <a:solidFill>
                  <a:schemeClr val="accent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비동기 처리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B51105-21B3-62AE-87F3-74CF4CF92FE0}"/>
              </a:ext>
            </a:extLst>
          </p:cNvPr>
          <p:cNvSpPr txBox="1"/>
          <p:nvPr/>
        </p:nvSpPr>
        <p:spPr>
          <a:xfrm>
            <a:off x="8610601" y="2497209"/>
            <a:ext cx="429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 형식에 대한 </a:t>
            </a:r>
            <a:r>
              <a:rPr lang="ko-KR" altLang="en-US" dirty="0" err="1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정규식</a:t>
            </a:r>
            <a:r>
              <a:rPr lang="ko-KR" altLang="en-US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1A30FF-3CF8-E784-1341-DB62C5950B35}"/>
              </a:ext>
            </a:extLst>
          </p:cNvPr>
          <p:cNvSpPr txBox="1"/>
          <p:nvPr/>
        </p:nvSpPr>
        <p:spPr>
          <a:xfrm>
            <a:off x="8610600" y="2901600"/>
            <a:ext cx="429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 중복 여부 검사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84762-0B6E-E6EB-5171-6F2027079302}"/>
              </a:ext>
            </a:extLst>
          </p:cNvPr>
          <p:cNvSpPr txBox="1"/>
          <p:nvPr/>
        </p:nvSpPr>
        <p:spPr>
          <a:xfrm>
            <a:off x="8798464" y="1936082"/>
            <a:ext cx="2609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아이디는 4자 이상 20자 이하</a:t>
            </a:r>
          </a:p>
        </p:txBody>
      </p:sp>
      <p:sp>
        <p:nvSpPr>
          <p:cNvPr id="33" name="제목 3">
            <a:extLst>
              <a:ext uri="{FF2B5EF4-FFF2-40B4-BE49-F238E27FC236}">
                <a16:creationId xmlns:a16="http://schemas.microsoft.com/office/drawing/2014/main" id="{379516C2-A8ED-A158-AA3B-117EC461AC52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840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0FF81537-76CC-333B-46EE-22A48958A3AA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5EDE1E-61D8-7DB6-4BFF-3E2E28D4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51B6E7-FECF-A647-4097-535F7636D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4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5511B2CF-BFCD-930D-9FDF-449E37CE13AF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B607A7-E28B-AFE1-D415-B99908B9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D06C10-2AE5-91A0-A365-60FB7770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5C42BC-540A-5766-F910-BD254C51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12" y="1052015"/>
            <a:ext cx="362000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5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36BC8760-23AC-1765-D147-F50A742E8273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27161F-060F-35B0-A6A1-C4FB08A3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0ED876-48CE-2EF3-B863-81FED0F70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3004C2-2D89-DFC3-D8A9-5F738727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12" y="1052015"/>
            <a:ext cx="3620005" cy="51632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08AF63-1B40-49A8-8A13-0939A44EA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036" y="1110742"/>
            <a:ext cx="369621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31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9B3AC-5E50-29DF-67DD-819BAD0347D8}"/>
              </a:ext>
            </a:extLst>
          </p:cNvPr>
          <p:cNvSpPr txBox="1"/>
          <p:nvPr/>
        </p:nvSpPr>
        <p:spPr>
          <a:xfrm>
            <a:off x="7534558" y="342916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유효성 검증</a:t>
            </a:r>
            <a:r>
              <a:rPr lang="en-US" altLang="ko-KR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033F4-BB60-6179-E62D-06EDBE0A5456}"/>
              </a:ext>
            </a:extLst>
          </p:cNvPr>
          <p:cNvSpPr txBox="1"/>
          <p:nvPr/>
        </p:nvSpPr>
        <p:spPr>
          <a:xfrm>
            <a:off x="7542672" y="405187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유효성 검증</a:t>
            </a:r>
            <a:r>
              <a:rPr lang="en-US" altLang="ko-KR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61D8F-31DF-CB13-FB03-44F98003A588}"/>
              </a:ext>
            </a:extLst>
          </p:cNvPr>
          <p:cNvSpPr txBox="1"/>
          <p:nvPr/>
        </p:nvSpPr>
        <p:spPr>
          <a:xfrm>
            <a:off x="7489145" y="533499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유효성 검증</a:t>
            </a:r>
            <a:r>
              <a:rPr lang="en-US" altLang="ko-KR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4CAFF-025F-A809-A307-BF19A1C957F2}"/>
              </a:ext>
            </a:extLst>
          </p:cNvPr>
          <p:cNvSpPr txBox="1"/>
          <p:nvPr/>
        </p:nvSpPr>
        <p:spPr>
          <a:xfrm>
            <a:off x="7534558" y="4654310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rgbClr val="4FB9F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유효성 검증</a:t>
            </a:r>
            <a:r>
              <a:rPr lang="en-US" altLang="ko-KR" dirty="0">
                <a:solidFill>
                  <a:srgbClr val="4FB9FC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</a:t>
            </a:r>
            <a:endParaRPr lang="ko-KR" altLang="en-US" dirty="0">
              <a:solidFill>
                <a:srgbClr val="4FB9FC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제목 3">
            <a:extLst>
              <a:ext uri="{FF2B5EF4-FFF2-40B4-BE49-F238E27FC236}">
                <a16:creationId xmlns:a16="http://schemas.microsoft.com/office/drawing/2014/main" id="{FAC93B32-89FA-869B-8940-F30D617E73B4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A2CB7B8-95D7-0D7F-80BD-43B79105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0520AC0-6A02-A3A9-2C72-1EDFC910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0A29034-4BFA-327A-06BA-5369D480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12" y="1052015"/>
            <a:ext cx="3620005" cy="516327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6BCF0D8-3891-809F-E77F-64F009A72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036" y="1110742"/>
            <a:ext cx="3696216" cy="51442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A60361A-EDDE-A80C-2162-238846FEF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304" y="1110742"/>
            <a:ext cx="360095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12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E675E6C4-9965-172A-2838-CB1199783F2B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B9724DA-E1BD-756C-91B2-1C09F9AD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587EA2D-EC9D-4476-761D-A75C38D6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0B4FE4-5434-CA6D-2555-5C5CA5B1D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12" y="1052015"/>
            <a:ext cx="3620005" cy="51632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51597D0-22CA-DA89-1A96-73A42724E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036" y="1110742"/>
            <a:ext cx="3696216" cy="51442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8AB0729-3DA5-FEC0-CADB-EA392DD45C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304" y="1110742"/>
            <a:ext cx="3600953" cy="51156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2521DAA-AB1D-AD7F-33D6-E89018379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12" y="1108841"/>
            <a:ext cx="3879255" cy="52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8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01A4F-3DE6-CA0B-BE3E-9255AB33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27" y="1133192"/>
            <a:ext cx="3409950" cy="5020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2B6A4-7979-EB1C-75C9-E7C6282F9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2" y="1132858"/>
            <a:ext cx="3667637" cy="5048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FE0C13-862C-67A8-6DD0-7DC9E4648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12" y="1052015"/>
            <a:ext cx="3620005" cy="5163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0D9E52-C97C-9911-54AA-073610616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036" y="1110742"/>
            <a:ext cx="3696216" cy="514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5CC0B-ACCB-5164-8263-1B231B203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304" y="1110742"/>
            <a:ext cx="3600953" cy="5115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52D334-5174-1984-7F5B-0B17B42E1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412" y="1108841"/>
            <a:ext cx="3879255" cy="5207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B5AAC-6F89-7820-A0A6-0156BD879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192" y="1037591"/>
            <a:ext cx="4345075" cy="5155481"/>
          </a:xfrm>
          <a:prstGeom prst="rect">
            <a:avLst/>
          </a:prstGeom>
        </p:spPr>
      </p:pic>
      <p:sp>
        <p:nvSpPr>
          <p:cNvPr id="16" name="제목 3">
            <a:extLst>
              <a:ext uri="{FF2B5EF4-FFF2-40B4-BE49-F238E27FC236}">
                <a16:creationId xmlns:a16="http://schemas.microsoft.com/office/drawing/2014/main" id="{E829E5E0-9646-A245-E03C-54B4AF032CDE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477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2CA2C-0CAD-C523-E4E3-DC0336CD3826}"/>
              </a:ext>
            </a:extLst>
          </p:cNvPr>
          <p:cNvSpPr txBox="1"/>
          <p:nvPr/>
        </p:nvSpPr>
        <p:spPr>
          <a:xfrm>
            <a:off x="5924550" y="1981200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회원가입 성공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A01FFF62-353D-81B3-4807-279016E2C052}"/>
              </a:ext>
            </a:extLst>
          </p:cNvPr>
          <p:cNvSpPr txBox="1">
            <a:spLocks/>
          </p:cNvSpPr>
          <p:nvPr/>
        </p:nvSpPr>
        <p:spPr>
          <a:xfrm>
            <a:off x="3924299" y="278415"/>
            <a:ext cx="7581901" cy="61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회원 가입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유효성 검증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38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572B2A-2C56-8CCE-63B0-4F32FBF0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7063014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아이디 찾기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E991D4-AA0A-EBFE-A3BF-1F0137BE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148" y="1593825"/>
            <a:ext cx="2463780" cy="4036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301EB1-E1A0-5753-FDAE-6F5F20DAA8F0}"/>
              </a:ext>
            </a:extLst>
          </p:cNvPr>
          <p:cNvSpPr txBox="1"/>
          <p:nvPr/>
        </p:nvSpPr>
        <p:spPr>
          <a:xfrm>
            <a:off x="6758557" y="159382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Email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중복여부 확인</a:t>
            </a:r>
          </a:p>
        </p:txBody>
      </p:sp>
    </p:spTree>
    <p:extLst>
      <p:ext uri="{BB962C8B-B14F-4D97-AF65-F5344CB8AC3E}">
        <p14:creationId xmlns:p14="http://schemas.microsoft.com/office/powerpoint/2010/main" val="363224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EBB-5141-B64B-E042-4FED8016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83888-5CAF-9F72-FD79-2B80DC8F6CA4}"/>
              </a:ext>
            </a:extLst>
          </p:cNvPr>
          <p:cNvSpPr txBox="1"/>
          <p:nvPr/>
        </p:nvSpPr>
        <p:spPr>
          <a:xfrm>
            <a:off x="3924300" y="1681972"/>
            <a:ext cx="529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KOSA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운영중인 많은 국비과정 클래스들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2FCE01E-8D02-7C45-0B79-C14B9A90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F14CE72-CD62-CE9F-00A2-0F9AD33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2045F-5BBB-3DAF-425B-8BCD52AEF11F}"/>
              </a:ext>
            </a:extLst>
          </p:cNvPr>
          <p:cNvSpPr txBox="1"/>
          <p:nvPr/>
        </p:nvSpPr>
        <p:spPr>
          <a:xfrm>
            <a:off x="3943350" y="119053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WHY ?</a:t>
            </a:r>
            <a:endParaRPr lang="ko-KR" altLang="en-US" sz="24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AFE75-213C-F347-ADEB-FC70A9E3E8ED}"/>
              </a:ext>
            </a:extLst>
          </p:cNvPr>
          <p:cNvSpPr txBox="1"/>
          <p:nvPr/>
        </p:nvSpPr>
        <p:spPr>
          <a:xfrm>
            <a:off x="6896100" y="4098811"/>
            <a:ext cx="529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담당자별 클래스 </a:t>
            </a:r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관리의 어려움</a:t>
            </a:r>
            <a:endParaRPr lang="en-US" altLang="ko-KR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l"/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코딩테스트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취업특강 등 </a:t>
            </a:r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공지사항 전달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algn="l"/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KOSA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담당자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&lt;-&gt;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교육생들간 </a:t>
            </a:r>
            <a:r>
              <a:rPr lang="ko-KR" altLang="en-US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공식 소통창구 부재</a:t>
            </a:r>
            <a:endParaRPr lang="en-US" altLang="ko-KR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교육생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&lt;-&gt;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교육생들간 소통창구 부재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B92F2D-375A-EB5D-16C2-7D1FA48E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51" y="3325396"/>
            <a:ext cx="2467483" cy="1140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8E1763-12BC-04C2-EA54-B4411CAA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51" y="2115742"/>
            <a:ext cx="2413484" cy="1140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7D2432-C26A-F9A0-87FA-6F924D3B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88" y="2140853"/>
            <a:ext cx="1914525" cy="17091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1EBD81-AD3A-C704-196D-BCD70A435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719" y="2102798"/>
            <a:ext cx="2212668" cy="11403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C4EBBC-F3BC-8F38-7BE8-B38AF5A31AFD}"/>
              </a:ext>
            </a:extLst>
          </p:cNvPr>
          <p:cNvSpPr txBox="1"/>
          <p:nvPr/>
        </p:nvSpPr>
        <p:spPr>
          <a:xfrm>
            <a:off x="9500860" y="3300061"/>
            <a:ext cx="69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…</a:t>
            </a:r>
            <a:endParaRPr lang="ko-KR" altLang="en-US" sz="44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708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572B2A-2C56-8CCE-63B0-4F32FBF0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7063014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아이디 찾기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890B8F-7474-551D-F09A-6AA00761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340" y="1323974"/>
            <a:ext cx="2390918" cy="2105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E991D4-AA0A-EBFE-A3BF-1F0137BE7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48" y="1593825"/>
            <a:ext cx="2463780" cy="4036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7E04E0-D713-B87C-0D4B-EA6E38EA0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076700"/>
            <a:ext cx="2418799" cy="2222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301EB1-E1A0-5753-FDAE-6F5F20DAA8F0}"/>
              </a:ext>
            </a:extLst>
          </p:cNvPr>
          <p:cNvSpPr txBox="1"/>
          <p:nvPr/>
        </p:nvSpPr>
        <p:spPr>
          <a:xfrm>
            <a:off x="5045872" y="3311009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Email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중복여부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64B1C-7112-2265-F681-099593C15956}"/>
              </a:ext>
            </a:extLst>
          </p:cNvPr>
          <p:cNvSpPr txBox="1"/>
          <p:nvPr/>
        </p:nvSpPr>
        <p:spPr>
          <a:xfrm>
            <a:off x="7239961" y="2144136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lang="ko-KR" altLang="en-US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34A9F-0666-9635-1CAD-103E031F8018}"/>
              </a:ext>
            </a:extLst>
          </p:cNvPr>
          <p:cNvSpPr txBox="1"/>
          <p:nvPr/>
        </p:nvSpPr>
        <p:spPr>
          <a:xfrm>
            <a:off x="7239961" y="4477565"/>
            <a:ext cx="7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False</a:t>
            </a:r>
            <a:endParaRPr lang="ko-KR" altLang="en-US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D24C2CD-5574-D183-9285-BA95727EF478}"/>
              </a:ext>
            </a:extLst>
          </p:cNvPr>
          <p:cNvCxnSpPr>
            <a:stCxn id="11" idx="0"/>
            <a:endCxn id="13" idx="1"/>
          </p:cNvCxnSpPr>
          <p:nvPr/>
        </p:nvCxnSpPr>
        <p:spPr>
          <a:xfrm rot="5400000" flipH="1" flipV="1">
            <a:off x="6176877" y="2247926"/>
            <a:ext cx="982207" cy="11439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311E9F5-B978-7A4C-AC17-ADC3B416CBDE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 rot="16200000" flipH="1">
            <a:off x="6177035" y="3599305"/>
            <a:ext cx="981890" cy="11439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3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83031-8EEF-1B31-F2CC-C8DD2EB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DC34C-D35C-D0BF-DC79-040D5445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4572B2A-2C56-8CCE-63B0-4F32FBF0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929437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비밀번호 찾기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2DF687-AD93-8404-BE4F-420F641E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685681"/>
            <a:ext cx="2038635" cy="3486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65B1E6-AE44-7684-F4F6-AD718718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639" y="1233488"/>
            <a:ext cx="2124371" cy="2195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C6C6B-DC29-9ECD-3D6D-FCD00584C5FF}"/>
              </a:ext>
            </a:extLst>
          </p:cNvPr>
          <p:cNvSpPr txBox="1"/>
          <p:nvPr/>
        </p:nvSpPr>
        <p:spPr>
          <a:xfrm>
            <a:off x="7834755" y="1895894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True</a:t>
            </a:r>
            <a:endParaRPr lang="ko-KR" altLang="en-US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94217-F3CE-0137-20A3-7B93ABA1BCC0}"/>
              </a:ext>
            </a:extLst>
          </p:cNvPr>
          <p:cNvSpPr txBox="1"/>
          <p:nvPr/>
        </p:nvSpPr>
        <p:spPr>
          <a:xfrm>
            <a:off x="9291490" y="3636657"/>
            <a:ext cx="23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style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="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display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none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09FCF6-6B9D-EB94-B3DC-A4F9974064D3}"/>
              </a:ext>
            </a:extLst>
          </p:cNvPr>
          <p:cNvCxnSpPr>
            <a:cxnSpLocks/>
          </p:cNvCxnSpPr>
          <p:nvPr/>
        </p:nvCxnSpPr>
        <p:spPr>
          <a:xfrm>
            <a:off x="10443873" y="2733675"/>
            <a:ext cx="1" cy="902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4AA1BE8-9AF3-8264-6257-849DE7291B02}"/>
              </a:ext>
            </a:extLst>
          </p:cNvPr>
          <p:cNvSpPr/>
          <p:nvPr/>
        </p:nvSpPr>
        <p:spPr>
          <a:xfrm rot="5400000">
            <a:off x="10275093" y="4250531"/>
            <a:ext cx="528638" cy="628650"/>
          </a:xfrm>
          <a:prstGeom prst="rightArrow">
            <a:avLst/>
          </a:prstGeom>
          <a:solidFill>
            <a:srgbClr val="4FB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A96BE-31C4-D3BE-2235-F09C7B614874}"/>
              </a:ext>
            </a:extLst>
          </p:cNvPr>
          <p:cNvSpPr txBox="1"/>
          <p:nvPr/>
        </p:nvSpPr>
        <p:spPr>
          <a:xfrm>
            <a:off x="8624458" y="5085623"/>
            <a:ext cx="3271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4FB9FC"/>
                </a:solidFill>
              </a:rPr>
              <a:t>newPasswordGroup.style.display</a:t>
            </a:r>
            <a:r>
              <a:rPr lang="ko-KR" altLang="en-US" sz="1200" dirty="0">
                <a:solidFill>
                  <a:srgbClr val="4FB9FC"/>
                </a:solidFill>
              </a:rPr>
              <a:t> = '</a:t>
            </a:r>
            <a:r>
              <a:rPr lang="ko-KR" altLang="en-US" sz="1200" dirty="0" err="1">
                <a:solidFill>
                  <a:srgbClr val="4FB9FC"/>
                </a:solidFill>
              </a:rPr>
              <a:t>block</a:t>
            </a:r>
            <a:r>
              <a:rPr lang="ko-KR" altLang="en-US" sz="1200" dirty="0">
                <a:solidFill>
                  <a:srgbClr val="4FB9FC"/>
                </a:solidFill>
              </a:rPr>
              <a:t>';</a:t>
            </a:r>
          </a:p>
          <a:p>
            <a:r>
              <a:rPr lang="ko-KR" altLang="en-US" sz="1200" dirty="0" err="1">
                <a:solidFill>
                  <a:srgbClr val="4FB9FC"/>
                </a:solidFill>
              </a:rPr>
              <a:t>findPwdBtn.style.display</a:t>
            </a:r>
            <a:r>
              <a:rPr lang="ko-KR" altLang="en-US" sz="1200" dirty="0">
                <a:solidFill>
                  <a:srgbClr val="4FB9FC"/>
                </a:solidFill>
              </a:rPr>
              <a:t> = '</a:t>
            </a:r>
            <a:r>
              <a:rPr lang="ko-KR" altLang="en-US" sz="1200" dirty="0" err="1">
                <a:solidFill>
                  <a:srgbClr val="4FB9FC"/>
                </a:solidFill>
              </a:rPr>
              <a:t>none</a:t>
            </a:r>
            <a:r>
              <a:rPr lang="ko-KR" altLang="en-US" sz="1200" dirty="0">
                <a:solidFill>
                  <a:srgbClr val="4FB9FC"/>
                </a:solidFill>
              </a:rPr>
              <a:t>';</a:t>
            </a:r>
          </a:p>
          <a:p>
            <a:r>
              <a:rPr lang="ko-KR" altLang="en-US" sz="1200" dirty="0" err="1">
                <a:solidFill>
                  <a:srgbClr val="4FB9FC"/>
                </a:solidFill>
              </a:rPr>
              <a:t>submitBtn.style.display</a:t>
            </a:r>
            <a:r>
              <a:rPr lang="ko-KR" altLang="en-US" sz="1200" dirty="0">
                <a:solidFill>
                  <a:srgbClr val="4FB9FC"/>
                </a:solidFill>
              </a:rPr>
              <a:t> = '</a:t>
            </a:r>
            <a:r>
              <a:rPr lang="ko-KR" altLang="en-US" sz="1200" dirty="0" err="1">
                <a:solidFill>
                  <a:srgbClr val="4FB9FC"/>
                </a:solidFill>
              </a:rPr>
              <a:t>block</a:t>
            </a:r>
            <a:r>
              <a:rPr lang="ko-KR" altLang="en-US" sz="1200" dirty="0">
                <a:solidFill>
                  <a:srgbClr val="4FB9FC"/>
                </a:solidFill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174218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71B71CE-F6B5-EC33-5AC2-98641ECDF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424016"/>
            <a:ext cx="7772400" cy="38892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3853675" y="1223687"/>
            <a:ext cx="3723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CRUD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 순으로 실시간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 10 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게시물 조회수</a:t>
            </a:r>
          </a:p>
          <a:p>
            <a:endParaRPr kumimoji="1"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641D0-5046-4109-B6C7-170BF683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BA051-7C76-5BE0-999A-2CD20FB1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F03676-C464-897F-C02F-235B64FE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5060043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게시판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5B7D7E-881C-2413-2472-EAE7E4D88F71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0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3D783-5FDD-BDE2-5BF2-EE3F85FF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43832DAC-ED9E-167D-E77D-F965DC13D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50" y="2226747"/>
            <a:ext cx="7772400" cy="41604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9F360B-7C9B-4A14-A503-17572F40F03B}"/>
              </a:ext>
            </a:extLst>
          </p:cNvPr>
          <p:cNvSpPr txBox="1"/>
          <p:nvPr/>
        </p:nvSpPr>
        <p:spPr>
          <a:xfrm>
            <a:off x="3895724" y="1196112"/>
            <a:ext cx="724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 좋아요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싫어요 기능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등록한 회원만 게시물 등록 시 입력한 비밀번호를 사용하여 수정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 가능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72ACC7F-CABA-3DD3-8E96-F5A54DA5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0AD2726-1247-340C-ACBF-89FAC1F1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646D463-A42E-24EC-11DD-4F8490A3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279243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좋아요 </a:t>
            </a:r>
            <a:r>
              <a:rPr lang="en-US" altLang="ko-KR" dirty="0">
                <a:solidFill>
                  <a:srgbClr val="4FB9FC"/>
                </a:solidFill>
              </a:rPr>
              <a:t>/ </a:t>
            </a:r>
            <a:r>
              <a:rPr lang="ko-KR" altLang="en-US" dirty="0">
                <a:solidFill>
                  <a:srgbClr val="4FB9FC"/>
                </a:solidFill>
              </a:rPr>
              <a:t>싫어요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407D1E-7FA4-9B07-8B38-4EFF9B5E4941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37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7FF94-9FAB-2EE9-12AD-8106127D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ECEAA4E-58E7-A540-AC31-2E866732E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052384"/>
            <a:ext cx="7772400" cy="4023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5E22F4-95E1-C2AA-9BB7-168B020D2EFE}"/>
              </a:ext>
            </a:extLst>
          </p:cNvPr>
          <p:cNvSpPr txBox="1"/>
          <p:nvPr/>
        </p:nvSpPr>
        <p:spPr>
          <a:xfrm>
            <a:off x="3958876" y="106276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커리큘럼 페이지 구현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79AF64-597E-CAFA-E2EB-7D4C9C90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9E9A2A-9704-D662-CB83-A6CE72DC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F141B6E-1EF4-D112-731D-B2534DD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6221186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게시판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A0D82-1F2C-4865-F36C-16A1D6DDA307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8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/>
          <p:nvPr/>
        </p:nvCxnSpPr>
        <p:spPr>
          <a:xfrm flipV="1">
            <a:off x="10842004" y="1345857"/>
            <a:ext cx="2843" cy="4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98147" y="940032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페이지 마다 있는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로그인버튼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20" y="1941262"/>
            <a:ext cx="8092347" cy="4092608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0137992" y="1868275"/>
            <a:ext cx="1413711" cy="427121"/>
          </a:xfrm>
          <a:prstGeom prst="ellipse">
            <a:avLst/>
          </a:prstGeom>
          <a:noFill/>
          <a:ln w="38100">
            <a:solidFill>
              <a:srgbClr val="0F9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7FBF4-AA59-9BB8-83A2-331EBAA0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3DABDC-68B9-EA85-8074-4FCFDBFC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CDD277-848D-DA8E-40B1-DBAF40BE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613071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89867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/>
          <p:cNvCxnSpPr>
            <a:cxnSpLocks/>
            <a:stCxn id="15" idx="2"/>
          </p:cNvCxnSpPr>
          <p:nvPr/>
        </p:nvCxnSpPr>
        <p:spPr>
          <a:xfrm>
            <a:off x="5978935" y="2819293"/>
            <a:ext cx="0" cy="71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7629" y="2401203"/>
            <a:ext cx="365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원래 있던 주소를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redirect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변수에 저장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99" y="1026997"/>
            <a:ext cx="2761575" cy="3702601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cxnSpLocks/>
            <a:stCxn id="16" idx="1"/>
          </p:cNvCxnSpPr>
          <p:nvPr/>
        </p:nvCxnSpPr>
        <p:spPr>
          <a:xfrm flipH="1">
            <a:off x="7424633" y="5433171"/>
            <a:ext cx="5823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39446" y="5087747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성공시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원래있던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주소로 이동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메인으로이동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09" y="4533113"/>
            <a:ext cx="3320024" cy="151489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104609" y="2390570"/>
            <a:ext cx="3748652" cy="428723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6943" y="5033019"/>
            <a:ext cx="3748652" cy="800303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6A2C387-DDC9-A784-2413-B92D2A8B2B6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881269" y="4060992"/>
            <a:ext cx="0" cy="1026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63" y="3533723"/>
            <a:ext cx="8015336" cy="423226"/>
          </a:xfrm>
          <a:prstGeom prst="rect">
            <a:avLst/>
          </a:prstGeom>
        </p:spPr>
      </p:pic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A06544E8-1912-B436-D576-8A6237FA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34" name="바닥글 개체 틀 33">
            <a:extLst>
              <a:ext uri="{FF2B5EF4-FFF2-40B4-BE49-F238E27FC236}">
                <a16:creationId xmlns:a16="http://schemas.microsoft.com/office/drawing/2014/main" id="{0ECA82EF-A81F-0BE8-2BD6-5E0F7C0B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974202A2-A8A6-D56F-DCC4-24B659CB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7033986" cy="618111"/>
          </a:xfrm>
        </p:spPr>
        <p:txBody>
          <a:bodyPr>
            <a:no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980245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44" y="1330642"/>
            <a:ext cx="3006570" cy="4031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59492" y="2664073"/>
            <a:ext cx="414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cookie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클라이언트에 저장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14" y="4139508"/>
            <a:ext cx="5373896" cy="1996608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  <a:endCxn id="25" idx="1"/>
          </p:cNvCxnSpPr>
          <p:nvPr/>
        </p:nvCxnSpPr>
        <p:spPr>
          <a:xfrm flipV="1">
            <a:off x="5824341" y="2857796"/>
            <a:ext cx="1522440" cy="839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4454" y="3346182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UUID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저장받아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쿠키와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비교후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자동로그인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295" y="5963809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체크해제시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값을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NULL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초기화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346781" y="2593249"/>
            <a:ext cx="4365794" cy="529094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54454" y="3276477"/>
            <a:ext cx="4986142" cy="529094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38199" y="5905923"/>
            <a:ext cx="4986142" cy="529094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BBFCD-807D-E328-0B73-C9C88247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2BF07-2210-44DF-07BA-DCB17C95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64653C6D-0A06-2157-7682-70C4C76B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7077529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2.4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로그인</a:t>
            </a:r>
          </a:p>
        </p:txBody>
      </p:sp>
      <p:cxnSp>
        <p:nvCxnSpPr>
          <p:cNvPr id="12" name="직선 화살표 연결선 11"/>
          <p:cNvCxnSpPr>
            <a:cxnSpLocks/>
            <a:stCxn id="26" idx="2"/>
          </p:cNvCxnSpPr>
          <p:nvPr/>
        </p:nvCxnSpPr>
        <p:spPr>
          <a:xfrm flipH="1">
            <a:off x="7346781" y="3805571"/>
            <a:ext cx="1900744" cy="1128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56D2FF-D6FD-AC85-F839-001B4723CFCF}"/>
              </a:ext>
            </a:extLst>
          </p:cNvPr>
          <p:cNvSpPr/>
          <p:nvPr/>
        </p:nvSpPr>
        <p:spPr>
          <a:xfrm>
            <a:off x="6417514" y="4933950"/>
            <a:ext cx="5212511" cy="18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66CD148-975B-47CD-FA03-3FC031C54B5C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3331270" y="3909315"/>
            <a:ext cx="593173" cy="1996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3A4A4A-FDB6-F05B-022D-24F90A880AE0}"/>
              </a:ext>
            </a:extLst>
          </p:cNvPr>
          <p:cNvSpPr/>
          <p:nvPr/>
        </p:nvSpPr>
        <p:spPr>
          <a:xfrm>
            <a:off x="3667125" y="3697689"/>
            <a:ext cx="2428875" cy="249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55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762" y="1225518"/>
            <a:ext cx="5696544" cy="4808711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4839762" y="1511564"/>
            <a:ext cx="1642516" cy="2129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  <a:stCxn id="19" idx="3"/>
          </p:cNvCxnSpPr>
          <p:nvPr/>
        </p:nvCxnSpPr>
        <p:spPr>
          <a:xfrm>
            <a:off x="4214273" y="5742728"/>
            <a:ext cx="2268005" cy="28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8203" y="3641473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통합검색은 각 게시판마다의 검색결과를 표시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0889" y="539828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게시판마다의 검색 기능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게시판의 검색 결과를 표시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48203" y="3584698"/>
            <a:ext cx="4208576" cy="482881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7716" y="5336926"/>
            <a:ext cx="3256557" cy="811603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ADCAE-61E0-2724-B7C0-49C313F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4993D-01CE-CF82-B428-6C6681B5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C88EFA-9B50-7D53-1E1B-14E0A1F0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409871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통합검색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84875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10500" y="1490781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해당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이동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12" y="1233488"/>
            <a:ext cx="3597319" cy="2109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7DA18-D5C9-2677-F4B3-E62D3DA9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06AB9D-ADE0-6854-7059-DDF9604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187DA4-50E9-4D7E-65F7-16854FB9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308271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 </a:t>
            </a:r>
            <a:r>
              <a:rPr lang="ko-KR" altLang="en-US" dirty="0">
                <a:solidFill>
                  <a:srgbClr val="4FB9FC"/>
                </a:solidFill>
              </a:rPr>
              <a:t>통합검색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검색</a:t>
            </a:r>
          </a:p>
        </p:txBody>
      </p:sp>
      <p:cxnSp>
        <p:nvCxnSpPr>
          <p:cNvPr id="5" name="직선 화살표 연결선 4"/>
          <p:cNvCxnSpPr>
            <a:cxnSpLocks/>
          </p:cNvCxnSpPr>
          <p:nvPr/>
        </p:nvCxnSpPr>
        <p:spPr>
          <a:xfrm>
            <a:off x="7279031" y="1705308"/>
            <a:ext cx="5314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91" y="2947182"/>
            <a:ext cx="4223084" cy="3409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8035093" y="3429000"/>
            <a:ext cx="41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더보기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게시판의 검색결과 전체 목록으로 이동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7908783" y="3952875"/>
            <a:ext cx="244617" cy="35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495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EBB-5141-B64B-E042-4FED8016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</a:t>
            </a:r>
          </a:p>
        </p:txBody>
      </p:sp>
      <p:pic>
        <p:nvPicPr>
          <p:cNvPr id="6146" name="Picture 2" descr="일잘러에게 물어본 커뮤니케이션 꿀팁 5가지">
            <a:extLst>
              <a:ext uri="{FF2B5EF4-FFF2-40B4-BE49-F238E27FC236}">
                <a16:creationId xmlns:a16="http://schemas.microsoft.com/office/drawing/2014/main" id="{95F6B837-04BF-3CE3-69D3-6A6339007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38" y="4011814"/>
            <a:ext cx="4356262" cy="193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8E66F-074A-467A-3938-744CF1040D60}"/>
              </a:ext>
            </a:extLst>
          </p:cNvPr>
          <p:cNvSpPr txBox="1"/>
          <p:nvPr/>
        </p:nvSpPr>
        <p:spPr>
          <a:xfrm>
            <a:off x="3924300" y="1178876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WHAT ?</a:t>
            </a:r>
            <a:r>
              <a:rPr lang="ko-KR" altLang="en-US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A80B8-A2EF-526B-B7B4-1310466E6736}"/>
              </a:ext>
            </a:extLst>
          </p:cNvPr>
          <p:cNvSpPr txBox="1"/>
          <p:nvPr/>
        </p:nvSpPr>
        <p:spPr>
          <a:xfrm>
            <a:off x="3924300" y="1730713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공지사항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특강 등 이벤트관리 </a:t>
            </a:r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GOOD</a:t>
            </a:r>
            <a:endParaRPr lang="ko-KR" altLang="en-US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765C7-F35C-786E-CBAE-F414299ADBA1}"/>
              </a:ext>
            </a:extLst>
          </p:cNvPr>
          <p:cNvSpPr txBox="1"/>
          <p:nvPr/>
        </p:nvSpPr>
        <p:spPr>
          <a:xfrm>
            <a:off x="3924300" y="2199856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담당자와 교육생간 소통과 정보공유 </a:t>
            </a:r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GOOD</a:t>
            </a:r>
          </a:p>
          <a:p>
            <a:pPr algn="l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2FCE01E-8D02-7C45-0B79-C14B9A90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F14CE72-CD62-CE9F-00A2-0F9AD33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2FB85-D38F-EF93-9DFC-EFCECD2A2C74}"/>
              </a:ext>
            </a:extLst>
          </p:cNvPr>
          <p:cNvSpPr txBox="1"/>
          <p:nvPr/>
        </p:nvSpPr>
        <p:spPr>
          <a:xfrm>
            <a:off x="3924300" y="2703318"/>
            <a:ext cx="52959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클래스별 교육생간 소통과 정보공유 </a:t>
            </a:r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08EFA-94EE-B074-AE10-C226984CB4AA}"/>
              </a:ext>
            </a:extLst>
          </p:cNvPr>
          <p:cNvSpPr txBox="1"/>
          <p:nvPr/>
        </p:nvSpPr>
        <p:spPr>
          <a:xfrm>
            <a:off x="3924300" y="3207467"/>
            <a:ext cx="52959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웹사이트 노출을 통한 교육생 모집 광고효과 </a:t>
            </a:r>
            <a:r>
              <a:rPr lang="en-US" altLang="ko-KR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321805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90140" y="526507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게시판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마다의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검색창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게시판의 검색 결과 표시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97" y="1067866"/>
            <a:ext cx="6580280" cy="452523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470290" y="5179276"/>
            <a:ext cx="2997561" cy="827644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906BBF-5925-E5C9-C848-95F3E66CE029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68144-551B-B0FA-B215-CA365CCC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98406-5692-BB5A-97FE-01C000FB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자바 스프링 </a:t>
            </a:r>
            <a:r>
              <a:rPr lang="en-US" altLang="ko-KR" dirty="0"/>
              <a:t>MVC</a:t>
            </a:r>
            <a:r>
              <a:rPr lang="ko-KR" altLang="en-US" dirty="0"/>
              <a:t>기반의 웹사이트 구축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FEFB045-6A67-3CA9-45A8-58E2E1CB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613071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4FB9FC"/>
                </a:solidFill>
              </a:rPr>
              <a:t>통합검색 </a:t>
            </a:r>
            <a:r>
              <a:rPr lang="en-US" altLang="ko-KR" dirty="0">
                <a:solidFill>
                  <a:srgbClr val="4FB9FC"/>
                </a:solidFill>
              </a:rPr>
              <a:t>&amp; </a:t>
            </a:r>
            <a:r>
              <a:rPr lang="ko-KR" altLang="en-US" dirty="0">
                <a:solidFill>
                  <a:srgbClr val="4FB9FC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09567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989" y="1375769"/>
            <a:ext cx="5776926" cy="39277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4279" y="5015903"/>
            <a:ext cx="279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Fetch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이용한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비동기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페이지네이션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42998" y="5054003"/>
            <a:ext cx="2145571" cy="628503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18212" y="5482231"/>
            <a:ext cx="236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버튼을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누를때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리스트를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 받아와 세팅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4140B58-67C7-A13B-9AF3-96802E8E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DEBB912D-FE73-8090-18C5-831D60F7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자바 스프링 </a:t>
            </a:r>
            <a:r>
              <a:rPr lang="en-US" altLang="ko-KR" dirty="0"/>
              <a:t>MVC</a:t>
            </a:r>
            <a:r>
              <a:rPr lang="ko-KR" altLang="en-US" dirty="0"/>
              <a:t>기반의 웹사이트 구축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7405396-0F52-C01C-A2BE-11B19030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7121071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>
                <a:solidFill>
                  <a:srgbClr val="4FB9FC"/>
                </a:solidFill>
              </a:rPr>
              <a:t> </a:t>
            </a:r>
            <a:r>
              <a:rPr lang="ko-KR" altLang="en-US" dirty="0" err="1">
                <a:solidFill>
                  <a:srgbClr val="4FB9FC"/>
                </a:solidFill>
              </a:rPr>
              <a:t>페이지네이션</a:t>
            </a:r>
            <a:endParaRPr lang="ko-KR" altLang="en-US" dirty="0">
              <a:solidFill>
                <a:srgbClr val="4FB9FC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F4A476-E932-7BCF-8247-74A4749B77AD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4775CEE9-9E10-07E3-1AB5-436E63DB1919}"/>
              </a:ext>
            </a:extLst>
          </p:cNvPr>
          <p:cNvSpPr/>
          <p:nvPr/>
        </p:nvSpPr>
        <p:spPr>
          <a:xfrm>
            <a:off x="7318212" y="5399268"/>
            <a:ext cx="2368713" cy="892316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5302BDF-A499-5B78-0273-3A4CBF2BFDB0}"/>
              </a:ext>
            </a:extLst>
          </p:cNvPr>
          <p:cNvCxnSpPr>
            <a:stCxn id="3" idx="2"/>
            <a:endCxn id="18" idx="1"/>
          </p:cNvCxnSpPr>
          <p:nvPr/>
        </p:nvCxnSpPr>
        <p:spPr>
          <a:xfrm rot="16200000" flipH="1">
            <a:off x="6806863" y="5334076"/>
            <a:ext cx="541939" cy="4807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18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00" y="1021402"/>
            <a:ext cx="5805305" cy="53954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51581" y="4128020"/>
            <a:ext cx="3550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댓글은 댓글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고유넘버인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소속을 알려주는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parent_cno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구성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4699" y="4002834"/>
            <a:ext cx="3843965" cy="896702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93580" y="2704236"/>
            <a:ext cx="277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parent_cno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없는  댓글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05499" y="2607403"/>
            <a:ext cx="2684326" cy="562999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30566" y="4304446"/>
            <a:ext cx="2808168" cy="662811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317394" y="4458825"/>
            <a:ext cx="681715" cy="4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99296" y="4451185"/>
            <a:ext cx="273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parent_cno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있는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대댓글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5ADDBD0-5D21-7C77-1926-0EE4658D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8FAF0C7-9F07-A22D-8BD3-48A9BE17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EF2C21-CD97-DA7F-E809-C1844221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7788275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댓글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16DBA6-AD37-BD1F-E7E7-E0B8E8D0B2D9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99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8429" y="577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34" y="1000271"/>
            <a:ext cx="5249851" cy="5518011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8841242" y="3516428"/>
            <a:ext cx="4094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67801" y="1817459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첨부파일은 서버컴퓨터에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42087" y="1648088"/>
            <a:ext cx="2541080" cy="2858886"/>
          </a:xfrm>
          <a:prstGeom prst="roundRect">
            <a:avLst/>
          </a:prstGeom>
          <a:noFill/>
          <a:ln>
            <a:solidFill>
              <a:srgbClr val="26A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25443" y="2794625"/>
            <a:ext cx="245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첨부파일을 불러오는 주소와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업로드 주소는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xml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저장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67801" y="3880154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갤러리는 사진과 제목 구성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6BE4CBF-EC15-2E1A-0A5F-090FAE32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A1F2E1BF-D80B-686A-6C0C-2821BE85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8E4BBD-DA5A-BE28-BBBB-9A39F781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7637593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첨부파일</a:t>
            </a:r>
            <a:endParaRPr lang="ko-KR" altLang="en-US" sz="2400" dirty="0">
              <a:solidFill>
                <a:srgbClr val="4FB9FC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7BA718-DFF9-D4EF-B58B-0A85C30FFC45}"/>
              </a:ext>
            </a:extLst>
          </p:cNvPr>
          <p:cNvCxnSpPr>
            <a:cxnSpLocks/>
          </p:cNvCxnSpPr>
          <p:nvPr/>
        </p:nvCxnSpPr>
        <p:spPr>
          <a:xfrm>
            <a:off x="3924300" y="982066"/>
            <a:ext cx="7788275" cy="0"/>
          </a:xfrm>
          <a:prstGeom prst="line">
            <a:avLst/>
          </a:prstGeom>
          <a:ln>
            <a:solidFill>
              <a:srgbClr val="4FB9F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646" y="4236912"/>
            <a:ext cx="2236659" cy="1885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3523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74" y="1368870"/>
            <a:ext cx="5647201" cy="33460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3924299" y="999538"/>
            <a:ext cx="322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회원정보 수정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5236609" y="2956253"/>
            <a:ext cx="33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 변경 기능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(fetch 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9755671" y="3490019"/>
            <a:ext cx="215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 탈퇴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 활성화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1D0F402-3790-6A8F-9054-5D0F9F10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EC9FB28D-95F6-5950-D8B2-98D98996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ADC46D1-6BE9-95F7-5047-0E705DA1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6047014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마이페이지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304C28-3AC2-01CB-E594-351617FD89EB}"/>
              </a:ext>
            </a:extLst>
          </p:cNvPr>
          <p:cNvSpPr/>
          <p:nvPr/>
        </p:nvSpPr>
        <p:spPr>
          <a:xfrm>
            <a:off x="8239124" y="2839302"/>
            <a:ext cx="619125" cy="23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5ECDC6-E59A-79A5-14FA-AC3D859239F8}"/>
              </a:ext>
            </a:extLst>
          </p:cNvPr>
          <p:cNvSpPr/>
          <p:nvPr/>
        </p:nvSpPr>
        <p:spPr>
          <a:xfrm>
            <a:off x="10834566" y="3817523"/>
            <a:ext cx="504825" cy="19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88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74" y="1368870"/>
            <a:ext cx="5647201" cy="33460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3924299" y="999538"/>
            <a:ext cx="322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마이페이지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회원정보 수정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6" y="3863197"/>
            <a:ext cx="4240379" cy="20048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915" y="4865605"/>
            <a:ext cx="3374105" cy="1313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5298524" y="3691005"/>
            <a:ext cx="33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 변경 기능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(fetch 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9367461" y="5549024"/>
            <a:ext cx="215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 탈퇴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 활성화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1D0F402-3790-6A8F-9054-5D0F9F10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EC9FB28D-95F6-5950-D8B2-98D98996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ADC46D1-6BE9-95F7-5047-0E705DA1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278415"/>
            <a:ext cx="6047014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마이페이지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304C28-3AC2-01CB-E594-351617FD89EB}"/>
              </a:ext>
            </a:extLst>
          </p:cNvPr>
          <p:cNvSpPr/>
          <p:nvPr/>
        </p:nvSpPr>
        <p:spPr>
          <a:xfrm>
            <a:off x="8239124" y="2839302"/>
            <a:ext cx="619125" cy="23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5ECDC6-E59A-79A5-14FA-AC3D859239F8}"/>
              </a:ext>
            </a:extLst>
          </p:cNvPr>
          <p:cNvSpPr/>
          <p:nvPr/>
        </p:nvSpPr>
        <p:spPr>
          <a:xfrm>
            <a:off x="10834566" y="3817523"/>
            <a:ext cx="504825" cy="19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74769BD-79C5-64D1-2C53-9A082F7CE4F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9438020" y="3971920"/>
            <a:ext cx="1668130" cy="1550283"/>
          </a:xfrm>
          <a:prstGeom prst="bentConnector3">
            <a:avLst>
              <a:gd name="adj1" fmla="val 323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8301D21-807C-3B28-F315-F77EEB809C94}"/>
              </a:ext>
            </a:extLst>
          </p:cNvPr>
          <p:cNvCxnSpPr>
            <a:cxnSpLocks/>
            <a:stCxn id="22" idx="1"/>
            <a:endCxn id="4" idx="3"/>
          </p:cNvCxnSpPr>
          <p:nvPr/>
        </p:nvCxnSpPr>
        <p:spPr>
          <a:xfrm rot="10800000" flipV="1">
            <a:off x="4933236" y="2956253"/>
            <a:ext cx="3305889" cy="1909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05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78" y="2615172"/>
            <a:ext cx="7026443" cy="3741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3834065" y="1137844"/>
            <a:ext cx="354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내가 작성한 게시글 조회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 삭제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페이지네이션</a:t>
            </a:r>
            <a:endParaRPr kumimoji="1"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A3932C6-5690-1174-6BFF-7ADD9824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C46D7B5-E0F2-44EA-7C15-E2A021F1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DB2CADD-2E50-EF97-1B1E-A2BD6CCE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99" y="278415"/>
            <a:ext cx="6584043" cy="618111"/>
          </a:xfrm>
        </p:spPr>
        <p:txBody>
          <a:bodyPr>
            <a:normAutofit/>
          </a:bodyPr>
          <a:lstStyle/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21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4042611" y="949546"/>
            <a:ext cx="558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관리자페이지 공지사항 </a:t>
            </a:r>
            <a:r>
              <a:rPr kumimoji="1"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CRUD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페이지네이션</a:t>
            </a:r>
            <a:endParaRPr kumimoji="1"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37" y="1648485"/>
            <a:ext cx="6824413" cy="4754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1" y="4195476"/>
            <a:ext cx="2828926" cy="2028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5B7BE06-AFE5-30F7-162D-6BC04F76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1AD2201-AFC5-304C-6B83-9CA00CB9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2193105-C52B-F3BA-A55F-1547C202BC66}"/>
              </a:ext>
            </a:extLst>
          </p:cNvPr>
          <p:cNvCxnSpPr>
            <a:cxnSpLocks/>
          </p:cNvCxnSpPr>
          <p:nvPr/>
        </p:nvCxnSpPr>
        <p:spPr>
          <a:xfrm rot="5400000">
            <a:off x="4946494" y="2799330"/>
            <a:ext cx="1558627" cy="893923"/>
          </a:xfrm>
          <a:prstGeom prst="bentConnector3">
            <a:avLst>
              <a:gd name="adj1" fmla="val -72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제목 2">
            <a:extLst>
              <a:ext uri="{FF2B5EF4-FFF2-40B4-BE49-F238E27FC236}">
                <a16:creationId xmlns:a16="http://schemas.microsoft.com/office/drawing/2014/main" id="{1A582F8C-A09D-BDF8-FCBA-E3E94F5FA9BF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공지사항 </a:t>
            </a:r>
            <a:r>
              <a:rPr lang="en-US" altLang="ko-KR" dirty="0">
                <a:solidFill>
                  <a:srgbClr val="4FB9FC"/>
                </a:solidFill>
              </a:rPr>
              <a:t>CRUD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7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82" y="1148971"/>
            <a:ext cx="7880685" cy="484872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71DB3-E05D-47A0-6DE8-594B4128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0413B-FBFA-DC5E-FBFC-02D26D4E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6AF60E0A-7D44-9E8A-E4C5-613807517799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공지사항 </a:t>
            </a:r>
            <a:r>
              <a:rPr lang="en-US" altLang="ko-KR" dirty="0">
                <a:solidFill>
                  <a:srgbClr val="4FB9FC"/>
                </a:solidFill>
              </a:rPr>
              <a:t>CRUD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44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44" y="1121765"/>
            <a:ext cx="8191174" cy="46201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6893EB-16B9-FF25-91BE-B918A50B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7E32D4-58DE-67A4-9956-83A8B140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912DE2C3-FB2A-38B4-4999-46E068135F0B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2-4 </a:t>
            </a:r>
            <a:r>
              <a:rPr lang="ko-KR" altLang="en-US" dirty="0"/>
              <a:t>핵심 기능 소개 </a:t>
            </a:r>
            <a:r>
              <a:rPr lang="en-US" altLang="ko-KR" dirty="0"/>
              <a:t>  </a:t>
            </a:r>
            <a:r>
              <a:rPr lang="ko-KR" altLang="en-US" dirty="0">
                <a:solidFill>
                  <a:srgbClr val="4FB9FC"/>
                </a:solidFill>
              </a:rPr>
              <a:t>공지사항 </a:t>
            </a:r>
            <a:r>
              <a:rPr lang="en-US" altLang="ko-KR" dirty="0">
                <a:solidFill>
                  <a:srgbClr val="4FB9FC"/>
                </a:solidFill>
              </a:rPr>
              <a:t>CRUD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676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EBB-5141-B64B-E042-4FED8016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2FCE01E-8D02-7C45-0B79-C14B9A90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F14CE72-CD62-CE9F-00A2-0F9AD33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2045F-5BBB-3DAF-425B-8BCD52AEF11F}"/>
              </a:ext>
            </a:extLst>
          </p:cNvPr>
          <p:cNvSpPr txBox="1"/>
          <p:nvPr/>
        </p:nvSpPr>
        <p:spPr>
          <a:xfrm>
            <a:off x="3943350" y="120958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HOW ?</a:t>
            </a:r>
            <a:endParaRPr lang="ko-KR" altLang="en-US" sz="24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E8D0-C7C7-73C0-1FD1-2884AA026527}"/>
              </a:ext>
            </a:extLst>
          </p:cNvPr>
          <p:cNvSpPr txBox="1"/>
          <p:nvPr/>
        </p:nvSpPr>
        <p:spPr>
          <a:xfrm>
            <a:off x="4219574" y="214839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ko-KR" altLang="en-US" sz="20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사이트 </a:t>
            </a:r>
            <a:r>
              <a:rPr lang="en-US" altLang="ko-KR" sz="20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(with </a:t>
            </a:r>
            <a:r>
              <a:rPr lang="ko-KR" altLang="en-US" sz="20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 커뮤니티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 algn="l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어플리케이션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(SNS)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375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8EBBC5-08B8-9FEC-00C4-FB83C7137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8300" y="2864244"/>
            <a:ext cx="3773876" cy="790042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3-1.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홈페이지 시연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EFBCC9F2-6122-9F86-010C-3A041D6E1499}"/>
              </a:ext>
            </a:extLst>
          </p:cNvPr>
          <p:cNvSpPr txBox="1">
            <a:spLocks/>
          </p:cNvSpPr>
          <p:nvPr/>
        </p:nvSpPr>
        <p:spPr>
          <a:xfrm>
            <a:off x="4503967" y="2325303"/>
            <a:ext cx="3418962" cy="2241538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en-US" altLang="ko-KR" sz="5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</a:p>
        </p:txBody>
      </p:sp>
      <p:pic>
        <p:nvPicPr>
          <p:cNvPr id="4" name="Object 1">
            <a:extLst>
              <a:ext uri="{FF2B5EF4-FFF2-40B4-BE49-F238E27FC236}">
                <a16:creationId xmlns:a16="http://schemas.microsoft.com/office/drawing/2014/main" id="{772A3898-1C9D-0608-7650-47B1F73096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255" y="1304060"/>
            <a:ext cx="4876190" cy="5361905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58386917-A35D-A8BC-6C79-67A35C9C7821}"/>
              </a:ext>
            </a:extLst>
          </p:cNvPr>
          <p:cNvGrpSpPr/>
          <p:nvPr/>
        </p:nvGrpSpPr>
        <p:grpSpPr>
          <a:xfrm>
            <a:off x="2631205" y="3525431"/>
            <a:ext cx="2853359" cy="457421"/>
            <a:chOff x="4954394" y="5106869"/>
            <a:chExt cx="2853359" cy="457421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CBC25F4A-78DF-1FE5-21FA-09B5175DD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B33E1A83-FC72-50FA-6BFE-EDA8A52971E2}"/>
              </a:ext>
            </a:extLst>
          </p:cNvPr>
          <p:cNvGrpSpPr/>
          <p:nvPr/>
        </p:nvGrpSpPr>
        <p:grpSpPr>
          <a:xfrm>
            <a:off x="6191206" y="3693260"/>
            <a:ext cx="2857678" cy="121765"/>
            <a:chOff x="9317897" y="5272538"/>
            <a:chExt cx="2857678" cy="121765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05767E3E-E758-C6E1-5E57-01ADE76D0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315050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8C3D6D-F0F1-F018-5C6A-0243D342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19396D-71CB-2C51-BE1E-075B1136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902EB41-AFDB-5FF8-3C3B-06A303C53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83" y="1390650"/>
            <a:ext cx="8342000" cy="4510615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68D11B60-FED1-B0EE-8FF9-6F7B93F00973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3-1 </a:t>
            </a:r>
            <a:r>
              <a:rPr lang="ko-KR" altLang="en-US" dirty="0"/>
              <a:t>홈페이지 시연</a:t>
            </a:r>
          </a:p>
        </p:txBody>
      </p:sp>
    </p:spTree>
    <p:extLst>
      <p:ext uri="{BB962C8B-B14F-4D97-AF65-F5344CB8AC3E}">
        <p14:creationId xmlns:p14="http://schemas.microsoft.com/office/powerpoint/2010/main" val="3176504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>
            <a:extLst>
              <a:ext uri="{FF2B5EF4-FFF2-40B4-BE49-F238E27FC236}">
                <a16:creationId xmlns:a16="http://schemas.microsoft.com/office/drawing/2014/main" id="{F12BCC6C-99DD-F288-B0C6-BA51C68EEB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333" y="1462345"/>
            <a:ext cx="3960318" cy="4468254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EE03DE9B-0861-AAB7-E3D2-3EF01BC59109}"/>
              </a:ext>
            </a:extLst>
          </p:cNvPr>
          <p:cNvGrpSpPr/>
          <p:nvPr/>
        </p:nvGrpSpPr>
        <p:grpSpPr>
          <a:xfrm>
            <a:off x="2213204" y="3290943"/>
            <a:ext cx="2377799" cy="381184"/>
            <a:chOff x="4954394" y="5106869"/>
            <a:chExt cx="2853359" cy="457421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4293D25D-90B4-98BD-A4B7-522C2F56E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4D817116-56A2-C16C-6EDB-0BA72D47C59B}"/>
              </a:ext>
            </a:extLst>
          </p:cNvPr>
          <p:cNvGrpSpPr/>
          <p:nvPr/>
        </p:nvGrpSpPr>
        <p:grpSpPr>
          <a:xfrm>
            <a:off x="5849456" y="3429001"/>
            <a:ext cx="2381398" cy="101471"/>
            <a:chOff x="9317897" y="5272538"/>
            <a:chExt cx="2857678" cy="121765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A411B3AD-3FBA-0784-5EA0-13144049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1" name="제목 2">
            <a:extLst>
              <a:ext uri="{FF2B5EF4-FFF2-40B4-BE49-F238E27FC236}">
                <a16:creationId xmlns:a16="http://schemas.microsoft.com/office/drawing/2014/main" id="{E1A3983C-5073-FB60-E5E5-4CB495EAA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387" y="2433912"/>
            <a:ext cx="3773876" cy="995088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4-1.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소감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AF887E0F-432C-F36A-D1D1-B4CC9EDC1CEA}"/>
              </a:ext>
            </a:extLst>
          </p:cNvPr>
          <p:cNvSpPr txBox="1">
            <a:spLocks/>
          </p:cNvSpPr>
          <p:nvPr/>
        </p:nvSpPr>
        <p:spPr>
          <a:xfrm>
            <a:off x="7296134" y="3429000"/>
            <a:ext cx="3773876" cy="857250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68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4-2. Q &amp; A</a:t>
            </a:r>
            <a:endParaRPr lang="ko-KR" altLang="en-US" sz="3668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42BEE92F-9819-804D-9C2F-25C807C2EB8C}"/>
              </a:ext>
            </a:extLst>
          </p:cNvPr>
          <p:cNvSpPr txBox="1">
            <a:spLocks/>
          </p:cNvSpPr>
          <p:nvPr/>
        </p:nvSpPr>
        <p:spPr>
          <a:xfrm>
            <a:off x="3936981" y="2708920"/>
            <a:ext cx="3773876" cy="857250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2123437159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8581C-8038-9349-6D8D-B37D8DAE279A}"/>
              </a:ext>
            </a:extLst>
          </p:cNvPr>
          <p:cNvSpPr txBox="1"/>
          <p:nvPr/>
        </p:nvSpPr>
        <p:spPr>
          <a:xfrm>
            <a:off x="2038350" y="2601946"/>
            <a:ext cx="9559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관리자 공지사항 </a:t>
            </a:r>
            <a:r>
              <a:rPr kumimoji="1" lang="en-US" altLang="ko-KR" dirty="0"/>
              <a:t>CRUD</a:t>
            </a:r>
            <a:r>
              <a:rPr kumimoji="1" lang="ko-KR" altLang="en-US" dirty="0"/>
              <a:t>를 혼자 구현하는 시간을 가질 수 있어서 굉장히 좋았습니다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팀원들과의 원활한 소통으로 페이지 구성방식을 어떻게 가져가야 할지 의견을 나누는 것이 좋았습니다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관리자페이지와 </a:t>
            </a:r>
            <a:r>
              <a:rPr kumimoji="1" lang="ko-KR" altLang="en-US" dirty="0" err="1"/>
              <a:t>마이페이지를</a:t>
            </a:r>
            <a:r>
              <a:rPr kumimoji="1" lang="ko-KR" altLang="en-US" dirty="0"/>
              <a:t> 같은 </a:t>
            </a:r>
            <a:r>
              <a:rPr kumimoji="1" lang="en-US" altLang="ko-KR" dirty="0" err="1"/>
              <a:t>jsp</a:t>
            </a:r>
            <a:r>
              <a:rPr kumimoji="1" lang="ko-KR" altLang="en-US" dirty="0"/>
              <a:t>로 구성하려고 했기 때문에 </a:t>
            </a:r>
            <a:r>
              <a:rPr kumimoji="1" lang="en-US" altLang="ko-KR" dirty="0" err="1"/>
              <a:t>jsp</a:t>
            </a:r>
            <a:r>
              <a:rPr kumimoji="1" lang="ko-KR" altLang="en-US" dirty="0"/>
              <a:t>를 나누는 것에 시간이 많이 걸렸습니다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팀원들이 게시판</a:t>
            </a:r>
            <a:r>
              <a:rPr kumimoji="1" lang="en-US" altLang="ko-KR" dirty="0"/>
              <a:t>,</a:t>
            </a:r>
            <a:r>
              <a:rPr kumimoji="1" lang="ko-KR" altLang="en-US" dirty="0"/>
              <a:t>멤버 에 구성해놓은 코드를 활용해야 했는데 따로 만드는 생각을 가져 스스로 혼동이 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</a:t>
            </a:r>
            <a:r>
              <a:rPr kumimoji="1" lang="ko-KR" altLang="en-US" dirty="0" err="1"/>
              <a:t>부가사항을</a:t>
            </a:r>
            <a:r>
              <a:rPr kumimoji="1" lang="ko-KR" altLang="en-US" dirty="0"/>
              <a:t> 추가하지 못해 다음에 추가해보도록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유지보수를 위해 더 깔끔한 </a:t>
            </a:r>
            <a:r>
              <a:rPr kumimoji="1" lang="ko-KR" altLang="en-US" dirty="0" err="1"/>
              <a:t>리팩토링을</a:t>
            </a:r>
            <a:r>
              <a:rPr kumimoji="1" lang="ko-KR" altLang="en-US" dirty="0"/>
              <a:t> 하도록 노력하겠습니다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5736F9-5967-F1F9-04D0-D2DE51EE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1F676-4285-42FD-440F-51458EF6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B7BCDD69-AB8F-522C-95B6-5DF1CA563168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4-1 </a:t>
            </a:r>
            <a:r>
              <a:rPr lang="ko-KR" altLang="en-US" dirty="0"/>
              <a:t>소감 </a:t>
            </a:r>
            <a:r>
              <a:rPr lang="en-US" altLang="ko-KR" dirty="0">
                <a:solidFill>
                  <a:srgbClr val="4FB9FC"/>
                </a:solidFill>
              </a:rPr>
              <a:t> </a:t>
            </a:r>
            <a:r>
              <a:rPr lang="ko-KR" altLang="en-US" dirty="0">
                <a:solidFill>
                  <a:srgbClr val="4FB9FC"/>
                </a:solidFill>
              </a:rPr>
              <a:t>곽동현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347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C32251-C81C-B994-6C68-150D45E7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8904A7-8A02-0AE8-CDF1-F8D57709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E405699E-ADAF-347D-AD9C-67688B71B041}"/>
              </a:ext>
            </a:extLst>
          </p:cNvPr>
          <p:cNvSpPr txBox="1">
            <a:spLocks/>
          </p:cNvSpPr>
          <p:nvPr/>
        </p:nvSpPr>
        <p:spPr>
          <a:xfrm>
            <a:off x="3924300" y="277813"/>
            <a:ext cx="7353300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46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4-1 </a:t>
            </a:r>
            <a:r>
              <a:rPr lang="ko-KR" altLang="en-US" dirty="0"/>
              <a:t>소감 </a:t>
            </a:r>
            <a:r>
              <a:rPr lang="en-US" altLang="ko-KR" dirty="0">
                <a:solidFill>
                  <a:srgbClr val="4FB9FC"/>
                </a:solidFill>
              </a:rPr>
              <a:t> </a:t>
            </a:r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5CEE73E-6A6E-918F-2243-7C1722C11A5F}"/>
              </a:ext>
            </a:extLst>
          </p:cNvPr>
          <p:cNvSpPr txBox="1">
            <a:spLocks/>
          </p:cNvSpPr>
          <p:nvPr/>
        </p:nvSpPr>
        <p:spPr>
          <a:xfrm>
            <a:off x="2590780" y="2432050"/>
            <a:ext cx="6616719" cy="1739900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500" dirty="0" smtClean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소감</a:t>
            </a:r>
            <a:endParaRPr lang="ko-KR" altLang="en-US" sz="115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580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E5CEE73E-6A6E-918F-2243-7C1722C11A5F}"/>
              </a:ext>
            </a:extLst>
          </p:cNvPr>
          <p:cNvSpPr txBox="1">
            <a:spLocks/>
          </p:cNvSpPr>
          <p:nvPr/>
        </p:nvSpPr>
        <p:spPr>
          <a:xfrm>
            <a:off x="2590780" y="2432050"/>
            <a:ext cx="6616719" cy="1739900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5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 &amp; A</a:t>
            </a:r>
            <a:endParaRPr lang="ko-KR" altLang="en-US" sz="115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2F71E1-05B8-DB21-85AE-44CC7034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C097-6D58-499B-9F91-B98CC254717E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01B60-DF5A-9172-8FD0-5294B716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D46037E-0880-E052-9A7F-8689E3B9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1553570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B01FE9-EED9-F473-8EF1-82CFF196A566}"/>
              </a:ext>
            </a:extLst>
          </p:cNvPr>
          <p:cNvSpPr txBox="1"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753349" y="3098235"/>
                </a:moveTo>
                <a:cubicBezTo>
                  <a:pt x="4802466" y="3098235"/>
                  <a:pt x="4842462" y="3098235"/>
                  <a:pt x="4873336" y="3098235"/>
                </a:cubicBezTo>
                <a:cubicBezTo>
                  <a:pt x="4873336" y="3144546"/>
                  <a:pt x="4869827" y="3189102"/>
                  <a:pt x="4862810" y="3231904"/>
                </a:cubicBezTo>
                <a:cubicBezTo>
                  <a:pt x="4855794" y="3274706"/>
                  <a:pt x="4843164" y="3312948"/>
                  <a:pt x="4824920" y="3346628"/>
                </a:cubicBezTo>
                <a:cubicBezTo>
                  <a:pt x="4805273" y="3380309"/>
                  <a:pt x="4778259" y="3406972"/>
                  <a:pt x="4743877" y="3426619"/>
                </a:cubicBezTo>
                <a:cubicBezTo>
                  <a:pt x="4709495" y="3446266"/>
                  <a:pt x="4664938" y="3456089"/>
                  <a:pt x="4610208" y="3456089"/>
                </a:cubicBezTo>
                <a:cubicBezTo>
                  <a:pt x="4551268" y="3456089"/>
                  <a:pt x="4507412" y="3445915"/>
                  <a:pt x="4478644" y="3425566"/>
                </a:cubicBezTo>
                <a:cubicBezTo>
                  <a:pt x="4449875" y="3405218"/>
                  <a:pt x="4435491" y="3363468"/>
                  <a:pt x="4435491" y="3300318"/>
                </a:cubicBezTo>
                <a:cubicBezTo>
                  <a:pt x="4435491" y="3244183"/>
                  <a:pt x="4452331" y="3201732"/>
                  <a:pt x="4486011" y="3172963"/>
                </a:cubicBezTo>
                <a:cubicBezTo>
                  <a:pt x="4519692" y="3144195"/>
                  <a:pt x="4560389" y="3124899"/>
                  <a:pt x="4608103" y="3115075"/>
                </a:cubicBezTo>
                <a:cubicBezTo>
                  <a:pt x="4655816" y="3103849"/>
                  <a:pt x="4704232" y="3098235"/>
                  <a:pt x="4753349" y="3098235"/>
                </a:cubicBezTo>
                <a:close/>
                <a:moveTo>
                  <a:pt x="8635444" y="2666705"/>
                </a:moveTo>
                <a:cubicBezTo>
                  <a:pt x="8685964" y="2666705"/>
                  <a:pt x="8729118" y="2678634"/>
                  <a:pt x="8764902" y="2702490"/>
                </a:cubicBezTo>
                <a:cubicBezTo>
                  <a:pt x="8800688" y="2726347"/>
                  <a:pt x="8830510" y="2756519"/>
                  <a:pt x="8854366" y="2793006"/>
                </a:cubicBezTo>
                <a:cubicBezTo>
                  <a:pt x="8878224" y="2830897"/>
                  <a:pt x="8895765" y="2873348"/>
                  <a:pt x="8906992" y="2920361"/>
                </a:cubicBezTo>
                <a:cubicBezTo>
                  <a:pt x="8918219" y="2967373"/>
                  <a:pt x="8923832" y="3014736"/>
                  <a:pt x="8923832" y="3062450"/>
                </a:cubicBezTo>
                <a:cubicBezTo>
                  <a:pt x="8923832" y="3111567"/>
                  <a:pt x="8918219" y="3159632"/>
                  <a:pt x="8906992" y="3206644"/>
                </a:cubicBezTo>
                <a:cubicBezTo>
                  <a:pt x="8895765" y="3253656"/>
                  <a:pt x="8878224" y="3295406"/>
                  <a:pt x="8854366" y="3331893"/>
                </a:cubicBezTo>
                <a:cubicBezTo>
                  <a:pt x="8830510" y="3369783"/>
                  <a:pt x="8800688" y="3399955"/>
                  <a:pt x="8764902" y="3422409"/>
                </a:cubicBezTo>
                <a:cubicBezTo>
                  <a:pt x="8729118" y="3444862"/>
                  <a:pt x="8685964" y="3456089"/>
                  <a:pt x="8635444" y="3456089"/>
                </a:cubicBezTo>
                <a:cubicBezTo>
                  <a:pt x="8583520" y="3456089"/>
                  <a:pt x="8539314" y="3444862"/>
                  <a:pt x="8502828" y="3422409"/>
                </a:cubicBezTo>
                <a:cubicBezTo>
                  <a:pt x="8466340" y="3399955"/>
                  <a:pt x="8436870" y="3369783"/>
                  <a:pt x="8414416" y="3331893"/>
                </a:cubicBezTo>
                <a:cubicBezTo>
                  <a:pt x="8390559" y="3295406"/>
                  <a:pt x="8373369" y="3253656"/>
                  <a:pt x="8362843" y="3206644"/>
                </a:cubicBezTo>
                <a:cubicBezTo>
                  <a:pt x="8352318" y="3159632"/>
                  <a:pt x="8347056" y="3111567"/>
                  <a:pt x="8347056" y="3062450"/>
                </a:cubicBezTo>
                <a:cubicBezTo>
                  <a:pt x="8347056" y="3014736"/>
                  <a:pt x="8352318" y="2967373"/>
                  <a:pt x="8362843" y="2920361"/>
                </a:cubicBezTo>
                <a:cubicBezTo>
                  <a:pt x="8373369" y="2873348"/>
                  <a:pt x="8390559" y="2830897"/>
                  <a:pt x="8414416" y="2793006"/>
                </a:cubicBezTo>
                <a:cubicBezTo>
                  <a:pt x="8436870" y="2756519"/>
                  <a:pt x="8466340" y="2726347"/>
                  <a:pt x="8502828" y="2702490"/>
                </a:cubicBezTo>
                <a:cubicBezTo>
                  <a:pt x="8539314" y="2678634"/>
                  <a:pt x="8583520" y="2666705"/>
                  <a:pt x="8635444" y="2666705"/>
                </a:cubicBezTo>
                <a:close/>
                <a:moveTo>
                  <a:pt x="6993077" y="2513038"/>
                </a:moveTo>
                <a:lnTo>
                  <a:pt x="7428817" y="3580286"/>
                </a:lnTo>
                <a:lnTo>
                  <a:pt x="7256205" y="4022341"/>
                </a:lnTo>
                <a:lnTo>
                  <a:pt x="7498283" y="4022341"/>
                </a:lnTo>
                <a:lnTo>
                  <a:pt x="8102425" y="2513038"/>
                </a:lnTo>
                <a:lnTo>
                  <a:pt x="7856137" y="2513038"/>
                </a:lnTo>
                <a:lnTo>
                  <a:pt x="7550908" y="3312948"/>
                </a:lnTo>
                <a:lnTo>
                  <a:pt x="7245680" y="2513038"/>
                </a:lnTo>
                <a:close/>
                <a:moveTo>
                  <a:pt x="9354334" y="2510933"/>
                </a:moveTo>
                <a:lnTo>
                  <a:pt x="9354334" y="3230852"/>
                </a:lnTo>
                <a:cubicBezTo>
                  <a:pt x="9354334" y="3361363"/>
                  <a:pt x="9386610" y="3463457"/>
                  <a:pt x="9451165" y="3537133"/>
                </a:cubicBezTo>
                <a:cubicBezTo>
                  <a:pt x="9515719" y="3610809"/>
                  <a:pt x="9611147" y="3647647"/>
                  <a:pt x="9737449" y="3647647"/>
                </a:cubicBezTo>
                <a:cubicBezTo>
                  <a:pt x="9809019" y="3647647"/>
                  <a:pt x="9869714" y="3635016"/>
                  <a:pt x="9919533" y="3609756"/>
                </a:cubicBezTo>
                <a:cubicBezTo>
                  <a:pt x="9969352" y="3584496"/>
                  <a:pt x="10008295" y="3552920"/>
                  <a:pt x="10036362" y="3515030"/>
                </a:cubicBezTo>
                <a:lnTo>
                  <a:pt x="10032152" y="3613966"/>
                </a:lnTo>
                <a:lnTo>
                  <a:pt x="10257389" y="3613966"/>
                </a:lnTo>
                <a:lnTo>
                  <a:pt x="10257389" y="2510933"/>
                </a:lnTo>
                <a:lnTo>
                  <a:pt x="10036362" y="2510933"/>
                </a:lnTo>
                <a:lnTo>
                  <a:pt x="10036362" y="3129810"/>
                </a:lnTo>
                <a:cubicBezTo>
                  <a:pt x="10036362" y="3244885"/>
                  <a:pt x="10010400" y="3328385"/>
                  <a:pt x="9958476" y="3380309"/>
                </a:cubicBezTo>
                <a:cubicBezTo>
                  <a:pt x="9906552" y="3432232"/>
                  <a:pt x="9851120" y="3458194"/>
                  <a:pt x="9792179" y="3458194"/>
                </a:cubicBezTo>
                <a:cubicBezTo>
                  <a:pt x="9714995" y="3458194"/>
                  <a:pt x="9661668" y="3437846"/>
                  <a:pt x="9632197" y="3397149"/>
                </a:cubicBezTo>
                <a:cubicBezTo>
                  <a:pt x="9602727" y="3356451"/>
                  <a:pt x="9587991" y="3283477"/>
                  <a:pt x="9587991" y="3178226"/>
                </a:cubicBezTo>
                <a:lnTo>
                  <a:pt x="9587991" y="2510933"/>
                </a:lnTo>
                <a:close/>
                <a:moveTo>
                  <a:pt x="8635444" y="2477253"/>
                </a:moveTo>
                <a:cubicBezTo>
                  <a:pt x="8544226" y="2477253"/>
                  <a:pt x="8465288" y="2494444"/>
                  <a:pt x="8398628" y="2528826"/>
                </a:cubicBezTo>
                <a:cubicBezTo>
                  <a:pt x="8331969" y="2563208"/>
                  <a:pt x="8276888" y="2607764"/>
                  <a:pt x="8233384" y="2662495"/>
                </a:cubicBezTo>
                <a:cubicBezTo>
                  <a:pt x="8189880" y="2717226"/>
                  <a:pt x="8157955" y="2779675"/>
                  <a:pt x="8137606" y="2849842"/>
                </a:cubicBezTo>
                <a:cubicBezTo>
                  <a:pt x="8117257" y="2920010"/>
                  <a:pt x="8107083" y="2990879"/>
                  <a:pt x="8107083" y="3062450"/>
                </a:cubicBezTo>
                <a:cubicBezTo>
                  <a:pt x="8107083" y="3135424"/>
                  <a:pt x="8117257" y="3206995"/>
                  <a:pt x="8137606" y="3277162"/>
                </a:cubicBezTo>
                <a:cubicBezTo>
                  <a:pt x="8157955" y="3347330"/>
                  <a:pt x="8189880" y="3409779"/>
                  <a:pt x="8233384" y="3464509"/>
                </a:cubicBezTo>
                <a:cubicBezTo>
                  <a:pt x="8276888" y="3519240"/>
                  <a:pt x="8331969" y="3563446"/>
                  <a:pt x="8398628" y="3597126"/>
                </a:cubicBezTo>
                <a:cubicBezTo>
                  <a:pt x="8465288" y="3630806"/>
                  <a:pt x="8544226" y="3647647"/>
                  <a:pt x="8635444" y="3647647"/>
                </a:cubicBezTo>
                <a:cubicBezTo>
                  <a:pt x="8725258" y="3647647"/>
                  <a:pt x="8803495" y="3630806"/>
                  <a:pt x="8870154" y="3597126"/>
                </a:cubicBezTo>
                <a:cubicBezTo>
                  <a:pt x="8936813" y="3563446"/>
                  <a:pt x="8991894" y="3519240"/>
                  <a:pt x="9035398" y="3464509"/>
                </a:cubicBezTo>
                <a:cubicBezTo>
                  <a:pt x="9078902" y="3409779"/>
                  <a:pt x="9111530" y="3347330"/>
                  <a:pt x="9133282" y="3277162"/>
                </a:cubicBezTo>
                <a:cubicBezTo>
                  <a:pt x="9155034" y="3206995"/>
                  <a:pt x="9165910" y="3135424"/>
                  <a:pt x="9165910" y="3062450"/>
                </a:cubicBezTo>
                <a:cubicBezTo>
                  <a:pt x="9165910" y="2990879"/>
                  <a:pt x="9155034" y="2920010"/>
                  <a:pt x="9133282" y="2849842"/>
                </a:cubicBezTo>
                <a:cubicBezTo>
                  <a:pt x="9111530" y="2779675"/>
                  <a:pt x="9078902" y="2717226"/>
                  <a:pt x="9035398" y="2662495"/>
                </a:cubicBezTo>
                <a:cubicBezTo>
                  <a:pt x="8991894" y="2607764"/>
                  <a:pt x="8936813" y="2563208"/>
                  <a:pt x="8870154" y="2528826"/>
                </a:cubicBezTo>
                <a:cubicBezTo>
                  <a:pt x="8803495" y="2494444"/>
                  <a:pt x="8725258" y="2477253"/>
                  <a:pt x="8635444" y="2477253"/>
                </a:cubicBezTo>
                <a:close/>
                <a:moveTo>
                  <a:pt x="5883300" y="2477253"/>
                </a:moveTo>
                <a:cubicBezTo>
                  <a:pt x="5815939" y="2477253"/>
                  <a:pt x="5757700" y="2488480"/>
                  <a:pt x="5708583" y="2510933"/>
                </a:cubicBezTo>
                <a:cubicBezTo>
                  <a:pt x="5659466" y="2533387"/>
                  <a:pt x="5619470" y="2565664"/>
                  <a:pt x="5588597" y="2607764"/>
                </a:cubicBezTo>
                <a:lnTo>
                  <a:pt x="5588597" y="2510933"/>
                </a:lnTo>
                <a:lnTo>
                  <a:pt x="5361254" y="2510933"/>
                </a:lnTo>
                <a:lnTo>
                  <a:pt x="5361254" y="3613966"/>
                </a:lnTo>
                <a:lnTo>
                  <a:pt x="5584387" y="3613966"/>
                </a:lnTo>
                <a:lnTo>
                  <a:pt x="5584387" y="2995089"/>
                </a:lnTo>
                <a:cubicBezTo>
                  <a:pt x="5584387" y="2881418"/>
                  <a:pt x="5609998" y="2798269"/>
                  <a:pt x="5661220" y="2745643"/>
                </a:cubicBezTo>
                <a:cubicBezTo>
                  <a:pt x="5712442" y="2693018"/>
                  <a:pt x="5767524" y="2666705"/>
                  <a:pt x="5826465" y="2666705"/>
                </a:cubicBezTo>
                <a:cubicBezTo>
                  <a:pt x="5902245" y="2666705"/>
                  <a:pt x="5955223" y="2687404"/>
                  <a:pt x="5985394" y="2728803"/>
                </a:cubicBezTo>
                <a:cubicBezTo>
                  <a:pt x="6015566" y="2770202"/>
                  <a:pt x="6030652" y="2842825"/>
                  <a:pt x="6030652" y="2946673"/>
                </a:cubicBezTo>
                <a:lnTo>
                  <a:pt x="6030652" y="3613966"/>
                </a:lnTo>
                <a:lnTo>
                  <a:pt x="6264310" y="3613966"/>
                </a:lnTo>
                <a:lnTo>
                  <a:pt x="6264310" y="2894048"/>
                </a:lnTo>
                <a:cubicBezTo>
                  <a:pt x="6264310" y="2763536"/>
                  <a:pt x="6232033" y="2661442"/>
                  <a:pt x="6167478" y="2587767"/>
                </a:cubicBezTo>
                <a:cubicBezTo>
                  <a:pt x="6102925" y="2514091"/>
                  <a:pt x="6008199" y="2477253"/>
                  <a:pt x="5883300" y="2477253"/>
                </a:cubicBezTo>
                <a:close/>
                <a:moveTo>
                  <a:pt x="4669148" y="2477253"/>
                </a:moveTo>
                <a:cubicBezTo>
                  <a:pt x="4615822" y="2477253"/>
                  <a:pt x="4563546" y="2484620"/>
                  <a:pt x="4512324" y="2499355"/>
                </a:cubicBezTo>
                <a:cubicBezTo>
                  <a:pt x="4461102" y="2514091"/>
                  <a:pt x="4415142" y="2536193"/>
                  <a:pt x="4374445" y="2565664"/>
                </a:cubicBezTo>
                <a:cubicBezTo>
                  <a:pt x="4333747" y="2596537"/>
                  <a:pt x="4300067" y="2635831"/>
                  <a:pt x="4273403" y="2683545"/>
                </a:cubicBezTo>
                <a:cubicBezTo>
                  <a:pt x="4246740" y="2731259"/>
                  <a:pt x="4232004" y="2788095"/>
                  <a:pt x="4229198" y="2854052"/>
                </a:cubicBezTo>
                <a:lnTo>
                  <a:pt x="4473381" y="2854052"/>
                </a:lnTo>
                <a:cubicBezTo>
                  <a:pt x="4480397" y="2774061"/>
                  <a:pt x="4500395" y="2722839"/>
                  <a:pt x="4533375" y="2700385"/>
                </a:cubicBezTo>
                <a:cubicBezTo>
                  <a:pt x="4566353" y="2677932"/>
                  <a:pt x="4610208" y="2666705"/>
                  <a:pt x="4664938" y="2666705"/>
                </a:cubicBezTo>
                <a:cubicBezTo>
                  <a:pt x="4728089" y="2666705"/>
                  <a:pt x="4776154" y="2679686"/>
                  <a:pt x="4809132" y="2705648"/>
                </a:cubicBezTo>
                <a:cubicBezTo>
                  <a:pt x="4842111" y="2731610"/>
                  <a:pt x="4861407" y="2783183"/>
                  <a:pt x="4867021" y="2860367"/>
                </a:cubicBezTo>
                <a:lnTo>
                  <a:pt x="4867021" y="2908783"/>
                </a:lnTo>
                <a:cubicBezTo>
                  <a:pt x="4843164" y="2908783"/>
                  <a:pt x="4813693" y="2908783"/>
                  <a:pt x="4778609" y="2908783"/>
                </a:cubicBezTo>
                <a:cubicBezTo>
                  <a:pt x="4743526" y="2908783"/>
                  <a:pt x="4706337" y="2909485"/>
                  <a:pt x="4667044" y="2910888"/>
                </a:cubicBezTo>
                <a:cubicBezTo>
                  <a:pt x="4626346" y="2913695"/>
                  <a:pt x="4584597" y="2918957"/>
                  <a:pt x="4541794" y="2926675"/>
                </a:cubicBezTo>
                <a:cubicBezTo>
                  <a:pt x="4498992" y="2934394"/>
                  <a:pt x="4459347" y="2946673"/>
                  <a:pt x="4422860" y="2963513"/>
                </a:cubicBezTo>
                <a:cubicBezTo>
                  <a:pt x="4354096" y="2992984"/>
                  <a:pt x="4298664" y="3036839"/>
                  <a:pt x="4256563" y="3095078"/>
                </a:cubicBezTo>
                <a:cubicBezTo>
                  <a:pt x="4214463" y="3153317"/>
                  <a:pt x="4193413" y="3220326"/>
                  <a:pt x="4193413" y="3296107"/>
                </a:cubicBezTo>
                <a:cubicBezTo>
                  <a:pt x="4193413" y="3408375"/>
                  <a:pt x="4225339" y="3495032"/>
                  <a:pt x="4289191" y="3556078"/>
                </a:cubicBezTo>
                <a:cubicBezTo>
                  <a:pt x="4353044" y="3617124"/>
                  <a:pt x="4452331" y="3647647"/>
                  <a:pt x="4587052" y="3647647"/>
                </a:cubicBezTo>
                <a:cubicBezTo>
                  <a:pt x="4655816" y="3647647"/>
                  <a:pt x="4716862" y="3632210"/>
                  <a:pt x="4770189" y="3601336"/>
                </a:cubicBezTo>
                <a:cubicBezTo>
                  <a:pt x="4823517" y="3570462"/>
                  <a:pt x="4858601" y="3539589"/>
                  <a:pt x="4875441" y="3508715"/>
                </a:cubicBezTo>
                <a:lnTo>
                  <a:pt x="4877546" y="3613966"/>
                </a:lnTo>
                <a:lnTo>
                  <a:pt x="5106994" y="3613966"/>
                </a:lnTo>
                <a:cubicBezTo>
                  <a:pt x="5098573" y="3578882"/>
                  <a:pt x="5093661" y="3545202"/>
                  <a:pt x="5092258" y="3512925"/>
                </a:cubicBezTo>
                <a:cubicBezTo>
                  <a:pt x="5090855" y="3480648"/>
                  <a:pt x="5090153" y="3451879"/>
                  <a:pt x="5090153" y="3426619"/>
                </a:cubicBezTo>
                <a:lnTo>
                  <a:pt x="5090153" y="2866682"/>
                </a:lnTo>
                <a:cubicBezTo>
                  <a:pt x="5091556" y="2737574"/>
                  <a:pt x="5053315" y="2640392"/>
                  <a:pt x="4975429" y="2575136"/>
                </a:cubicBezTo>
                <a:cubicBezTo>
                  <a:pt x="4897544" y="2509881"/>
                  <a:pt x="4795450" y="2477253"/>
                  <a:pt x="4669148" y="2477253"/>
                </a:cubicBezTo>
                <a:close/>
                <a:moveTo>
                  <a:pt x="1798637" y="2018357"/>
                </a:moveTo>
                <a:lnTo>
                  <a:pt x="1798637" y="2218335"/>
                </a:lnTo>
                <a:lnTo>
                  <a:pt x="2268058" y="2218335"/>
                </a:lnTo>
                <a:lnTo>
                  <a:pt x="2268058" y="3609756"/>
                </a:lnTo>
                <a:lnTo>
                  <a:pt x="2501716" y="3609756"/>
                </a:lnTo>
                <a:lnTo>
                  <a:pt x="2501716" y="2218335"/>
                </a:lnTo>
                <a:lnTo>
                  <a:pt x="2966927" y="2218335"/>
                </a:lnTo>
                <a:lnTo>
                  <a:pt x="2966927" y="2018357"/>
                </a:lnTo>
                <a:close/>
                <a:moveTo>
                  <a:pt x="3113354" y="2003622"/>
                </a:moveTo>
                <a:lnTo>
                  <a:pt x="3113354" y="3609756"/>
                </a:lnTo>
                <a:lnTo>
                  <a:pt x="3336487" y="3609756"/>
                </a:lnTo>
                <a:lnTo>
                  <a:pt x="3336487" y="2990879"/>
                </a:lnTo>
                <a:cubicBezTo>
                  <a:pt x="3336487" y="2934745"/>
                  <a:pt x="3343504" y="2885978"/>
                  <a:pt x="3357537" y="2844579"/>
                </a:cubicBezTo>
                <a:cubicBezTo>
                  <a:pt x="3371570" y="2803181"/>
                  <a:pt x="3390516" y="2769150"/>
                  <a:pt x="3414373" y="2742486"/>
                </a:cubicBezTo>
                <a:cubicBezTo>
                  <a:pt x="3436826" y="2717226"/>
                  <a:pt x="3462788" y="2697929"/>
                  <a:pt x="3492259" y="2684598"/>
                </a:cubicBezTo>
                <a:cubicBezTo>
                  <a:pt x="3521729" y="2671266"/>
                  <a:pt x="3551901" y="2664600"/>
                  <a:pt x="3582775" y="2664600"/>
                </a:cubicBezTo>
                <a:cubicBezTo>
                  <a:pt x="3661362" y="2664600"/>
                  <a:pt x="3718549" y="2685650"/>
                  <a:pt x="3754334" y="2727751"/>
                </a:cubicBezTo>
                <a:cubicBezTo>
                  <a:pt x="3790119" y="2769851"/>
                  <a:pt x="3808012" y="2842124"/>
                  <a:pt x="3808012" y="2944568"/>
                </a:cubicBezTo>
                <a:lnTo>
                  <a:pt x="3808012" y="3609756"/>
                </a:lnTo>
                <a:lnTo>
                  <a:pt x="4041670" y="3609756"/>
                </a:lnTo>
                <a:lnTo>
                  <a:pt x="4041670" y="2887732"/>
                </a:lnTo>
                <a:cubicBezTo>
                  <a:pt x="4041670" y="2758624"/>
                  <a:pt x="4005534" y="2657583"/>
                  <a:pt x="3933261" y="2584609"/>
                </a:cubicBezTo>
                <a:cubicBezTo>
                  <a:pt x="3860989" y="2511635"/>
                  <a:pt x="3762403" y="2475148"/>
                  <a:pt x="3637506" y="2475148"/>
                </a:cubicBezTo>
                <a:cubicBezTo>
                  <a:pt x="3577162" y="2475148"/>
                  <a:pt x="3522080" y="2487076"/>
                  <a:pt x="3472261" y="2510933"/>
                </a:cubicBezTo>
                <a:cubicBezTo>
                  <a:pt x="3422442" y="2534790"/>
                  <a:pt x="3377184" y="2567769"/>
                  <a:pt x="3336487" y="2609869"/>
                </a:cubicBezTo>
                <a:lnTo>
                  <a:pt x="3336487" y="20036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5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AFD9976A-2E60-82CC-A510-AF59EB8FAD5C}"/>
              </a:ext>
            </a:extLst>
          </p:cNvPr>
          <p:cNvSpPr txBox="1">
            <a:spLocks/>
          </p:cNvSpPr>
          <p:nvPr/>
        </p:nvSpPr>
        <p:spPr>
          <a:xfrm>
            <a:off x="1647352" y="2373993"/>
            <a:ext cx="8425563" cy="1739900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5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  <a:endParaRPr lang="ko-KR" altLang="en-US" sz="115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936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F0C7E5-0099-8237-346D-F097961B54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A84926D1-4610-247F-7C39-E4334AABD7A6}"/>
              </a:ext>
            </a:extLst>
          </p:cNvPr>
          <p:cNvSpPr txBox="1">
            <a:spLocks/>
          </p:cNvSpPr>
          <p:nvPr/>
        </p:nvSpPr>
        <p:spPr>
          <a:xfrm>
            <a:off x="4209062" y="2708920"/>
            <a:ext cx="3773876" cy="857250"/>
          </a:xfrm>
          <a:prstGeom prst="rect">
            <a:avLst/>
          </a:prstGeom>
        </p:spPr>
        <p:txBody>
          <a:bodyPr vert="horz" lIns="76200" tIns="38100" rIns="76200" bIns="3810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E.O.D</a:t>
            </a:r>
            <a:endParaRPr lang="ko-KR" altLang="en-US" sz="6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318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EBB-5141-B64B-E042-4FED8016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2FCE01E-8D02-7C45-0B79-C14B9A90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F14CE72-CD62-CE9F-00A2-0F9AD33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2045F-5BBB-3DAF-425B-8BCD52AEF11F}"/>
              </a:ext>
            </a:extLst>
          </p:cNvPr>
          <p:cNvSpPr txBox="1"/>
          <p:nvPr/>
        </p:nvSpPr>
        <p:spPr>
          <a:xfrm>
            <a:off x="3943350" y="120958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HOW ?</a:t>
            </a:r>
            <a:endParaRPr lang="ko-KR" altLang="en-US" sz="24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6" name="Picture 6" descr="에브리타임, '신규 BI·그룹 채팅' 공개 &lt; 교육 &lt; 교육문화 &lt; 기사본문 - 이뉴스투데이">
            <a:extLst>
              <a:ext uri="{FF2B5EF4-FFF2-40B4-BE49-F238E27FC236}">
                <a16:creationId xmlns:a16="http://schemas.microsoft.com/office/drawing/2014/main" id="{9F53956E-7B73-C11B-2241-4FF733B9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60" y="3256921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4BF6560-1881-5022-5073-8BBD423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387" y="1676448"/>
            <a:ext cx="6272025" cy="454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F1BCE-7D47-2892-061E-8210DF83B95D}"/>
              </a:ext>
            </a:extLst>
          </p:cNvPr>
          <p:cNvSpPr txBox="1"/>
          <p:nvPr/>
        </p:nvSpPr>
        <p:spPr>
          <a:xfrm>
            <a:off x="5257800" y="125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ko-KR" altLang="en-US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사이트 </a:t>
            </a:r>
            <a:r>
              <a:rPr lang="en-US" altLang="ko-KR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(with </a:t>
            </a:r>
            <a:r>
              <a:rPr lang="ko-KR" altLang="en-US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 커뮤니티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6773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EBB-5141-B64B-E042-4FED8016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62FCE01E-8D02-7C45-0B79-C14B9A90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F14CE72-CD62-CE9F-00A2-0F9AD33B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2045F-5BBB-3DAF-425B-8BCD52AEF11F}"/>
              </a:ext>
            </a:extLst>
          </p:cNvPr>
          <p:cNvSpPr txBox="1"/>
          <p:nvPr/>
        </p:nvSpPr>
        <p:spPr>
          <a:xfrm>
            <a:off x="3943350" y="1209580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4FB9FC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HOW ?</a:t>
            </a:r>
            <a:endParaRPr lang="ko-KR" altLang="en-US" sz="2400" dirty="0">
              <a:solidFill>
                <a:srgbClr val="4FB9FC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5" name="Picture 2" descr="블라인드(앱) - 나무위키">
            <a:extLst>
              <a:ext uri="{FF2B5EF4-FFF2-40B4-BE49-F238E27FC236}">
                <a16:creationId xmlns:a16="http://schemas.microsoft.com/office/drawing/2014/main" id="{A870793F-59C7-103A-98D3-4EC2E2D1D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400174"/>
            <a:ext cx="118586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D7B24B-DA89-12EA-955F-50ED64F9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463" y="1704796"/>
            <a:ext cx="6055716" cy="4576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F1BCE-7D47-2892-061E-8210DF83B95D}"/>
              </a:ext>
            </a:extLst>
          </p:cNvPr>
          <p:cNvSpPr txBox="1"/>
          <p:nvPr/>
        </p:nvSpPr>
        <p:spPr>
          <a:xfrm>
            <a:off x="5257800" y="1254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ko-KR" altLang="en-US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사이트 </a:t>
            </a:r>
            <a:r>
              <a:rPr lang="en-US" altLang="ko-KR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(with </a:t>
            </a:r>
            <a:r>
              <a:rPr lang="ko-KR" altLang="en-US" sz="1800" dirty="0">
                <a:solidFill>
                  <a:srgbClr val="4FB9F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소셜 커뮤니티</a:t>
            </a:r>
            <a:r>
              <a:rPr lang="en-US" altLang="ko-KR" sz="1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031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AD0895-0572-9735-1E4C-729C4079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63" y="1052899"/>
            <a:ext cx="4526624" cy="1804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65595B-A5F1-9CAE-2BDB-F51250FD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44" y="3526179"/>
            <a:ext cx="4428131" cy="2312628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22105B-7732-AA61-B620-2AE8BD9E1C5D}"/>
              </a:ext>
            </a:extLst>
          </p:cNvPr>
          <p:cNvSpPr/>
          <p:nvPr/>
        </p:nvSpPr>
        <p:spPr>
          <a:xfrm>
            <a:off x="3973871" y="258340"/>
            <a:ext cx="514350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1-2 팀 </a:t>
            </a:r>
            <a:r>
              <a:rPr lang="en-US" sz="280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 분담</a:t>
            </a:r>
            <a:endParaRPr 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3C277793-4B36-7F2A-3766-BCCBE0376784}"/>
              </a:ext>
            </a:extLst>
          </p:cNvPr>
          <p:cNvSpPr/>
          <p:nvPr/>
        </p:nvSpPr>
        <p:spPr>
          <a:xfrm>
            <a:off x="4087078" y="1214649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하늘샘</a:t>
            </a:r>
            <a:endParaRPr 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910DE4D-5915-D3FF-6330-C0DC116ACBDF}"/>
              </a:ext>
            </a:extLst>
          </p:cNvPr>
          <p:cNvSpPr/>
          <p:nvPr/>
        </p:nvSpPr>
        <p:spPr>
          <a:xfrm>
            <a:off x="4087078" y="1687739"/>
            <a:ext cx="3249018" cy="204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프로젝트 기획 및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설계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</a:p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프로젝트 일정 관리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Git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저장소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관리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회원관리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CRUD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아이디찾기</a:t>
            </a:r>
            <a:r>
              <a:rPr lang="en-US" altLang="ko-KR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비밀번호찾기</a:t>
            </a:r>
            <a:r>
              <a:rPr lang="en-US" altLang="ko-KR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회원가입 </a:t>
            </a:r>
            <a:endParaRPr lang="en-US" altLang="ko-KR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유효성 검증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7E168794-18F9-BC0E-D8E5-C6E65D093367}"/>
              </a:ext>
            </a:extLst>
          </p:cNvPr>
          <p:cNvSpPr/>
          <p:nvPr/>
        </p:nvSpPr>
        <p:spPr>
          <a:xfrm>
            <a:off x="4087078" y="3883071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err="1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DM Sans Semi Bold" pitchFamily="34" charset="-120"/>
              </a:rPr>
              <a:t>신민철</a:t>
            </a:r>
            <a:endParaRPr 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9C8F93BE-96AB-0B02-9A9B-6EF9BBE24550}"/>
              </a:ext>
            </a:extLst>
          </p:cNvPr>
          <p:cNvSpPr/>
          <p:nvPr/>
        </p:nvSpPr>
        <p:spPr>
          <a:xfrm>
            <a:off x="4087078" y="4312846"/>
            <a:ext cx="3249018" cy="1639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OracleDB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레파지토리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생성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메인페이지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로그인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/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로그아웃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기능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페이지네이션</a:t>
            </a:r>
            <a:r>
              <a:rPr 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 </a:t>
            </a:r>
            <a:r>
              <a:rPr lang="ko-KR" altLang="en-US" sz="1600" dirty="0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기능 </a:t>
            </a:r>
            <a:r>
              <a:rPr lang="en-US" sz="1600" dirty="0" err="1">
                <a:solidFill>
                  <a:srgbClr val="27252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DM Sans" pitchFamily="34" charset="-120"/>
              </a:rPr>
              <a:t>구현</a:t>
            </a:r>
            <a:endParaRPr lang="en-US" sz="1600" dirty="0">
              <a:solidFill>
                <a:srgbClr val="27252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DM Sans" pitchFamily="34" charset="-120"/>
            </a:endParaRPr>
          </a:p>
          <a:p>
            <a:pPr>
              <a:lnSpc>
                <a:spcPts val="2583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 업로드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다운로드 기능 구현 등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2583"/>
              </a:lnSpc>
            </a:pPr>
            <a:endPara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43A4D9AD-B3AB-DDF0-AAD4-12C3FC92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자바 스프링 </a:t>
            </a:r>
            <a:r>
              <a:rPr lang="en-US" altLang="ko-KR"/>
              <a:t>MVC</a:t>
            </a:r>
            <a:r>
              <a:rPr lang="ko-KR" altLang="en-US"/>
              <a:t>기반의 웹사이트 구축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2578ACF9-F8BE-EAC6-CA62-DA1D83D7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A6C5-5B87-4357-B938-63C2707A77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101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0kaFicjj0i_z.z1x3hvd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latin typeface="KoPub돋움체 Light" panose="02020603020101020101" pitchFamily="18" charset="-127"/>
            <a:ea typeface="KoPub돋움체 Light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</TotalTime>
  <Words>1717</Words>
  <Application>Microsoft Office PowerPoint</Application>
  <PresentationFormat>와이드스크린</PresentationFormat>
  <Paragraphs>437</Paragraphs>
  <Slides>67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1" baseType="lpstr">
      <vt:lpstr>DM Sans</vt:lpstr>
      <vt:lpstr>DM Sans Semi Bold</vt:lpstr>
      <vt:lpstr>KoPub돋움체 Bold</vt:lpstr>
      <vt:lpstr>KoPub돋움체 Light</vt:lpstr>
      <vt:lpstr>KoPub돋움체 Medium</vt:lpstr>
      <vt:lpstr>굴림</vt:lpstr>
      <vt:lpstr>나눔고딕 ExtraBold</vt:lpstr>
      <vt:lpstr>맑은 고딕</vt:lpstr>
      <vt:lpstr>에스코어 드림 4 Regular</vt:lpstr>
      <vt:lpstr>Arial</vt:lpstr>
      <vt:lpstr>Symbol</vt:lpstr>
      <vt:lpstr>Wingdings</vt:lpstr>
      <vt:lpstr>Office 테마</vt:lpstr>
      <vt:lpstr>Worksheet</vt:lpstr>
      <vt:lpstr>PowerPoint 프레젠테이션</vt:lpstr>
      <vt:lpstr>PowerPoint 프레젠테이션</vt:lpstr>
      <vt:lpstr>PowerPoint 프레젠테이션</vt:lpstr>
      <vt:lpstr>1-1 기획의도</vt:lpstr>
      <vt:lpstr>1-1 기획의도</vt:lpstr>
      <vt:lpstr>1-1 기획의도</vt:lpstr>
      <vt:lpstr>1-1 기획의도</vt:lpstr>
      <vt:lpstr>1-1 기획의도</vt:lpstr>
      <vt:lpstr>PowerPoint 프레젠테이션</vt:lpstr>
      <vt:lpstr>PowerPoint 프레젠테이션</vt:lpstr>
      <vt:lpstr>PowerPoint 프레젠테이션</vt:lpstr>
      <vt:lpstr>1-4 협업설정</vt:lpstr>
      <vt:lpstr>1-4 협업설정</vt:lpstr>
      <vt:lpstr>1-4 협업설정</vt:lpstr>
      <vt:lpstr>2-1. 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2-3 AS-IS / TO-BE</vt:lpstr>
      <vt:lpstr>2-3 AS-IS / TO-BE</vt:lpstr>
      <vt:lpstr>2-4 핵심 기능 소개  회원 가입 &amp; 유효성 검증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2-4 핵심 기능 소개  아이디 찾기</vt:lpstr>
      <vt:lpstr>2-4 핵심 기능 소개  아이디 찾기</vt:lpstr>
      <vt:lpstr>2-4 핵심 기능 소개  비밀번호 찾기</vt:lpstr>
      <vt:lpstr>2-4 핵심 기능 소개   게시판</vt:lpstr>
      <vt:lpstr>2-4 핵심 기능 소개   좋아요 / 싫어요</vt:lpstr>
      <vt:lpstr>2-4 핵심 기능 소개   게시판</vt:lpstr>
      <vt:lpstr>2-4 핵심 기능 소개  로그인</vt:lpstr>
      <vt:lpstr>2-4 핵심 기능 소개  로그인</vt:lpstr>
      <vt:lpstr>2.4 핵심 기능 소개  로그인</vt:lpstr>
      <vt:lpstr>2-4 핵심 기능 소개  통합검색 &amp; 검색</vt:lpstr>
      <vt:lpstr>2-4 핵심 기능 소개  통합검색 &amp; 검색</vt:lpstr>
      <vt:lpstr>2-4 핵심 기능 소개  통합검색 &amp; 검색</vt:lpstr>
      <vt:lpstr>2-4 핵심 기능 소개  페이지네이션</vt:lpstr>
      <vt:lpstr>2-4 핵심 기능 소개   댓글</vt:lpstr>
      <vt:lpstr>2-4 핵심 기능 소개   첨부파일</vt:lpstr>
      <vt:lpstr>2-4 핵심 기능 소개   마이페이지</vt:lpstr>
      <vt:lpstr>2-4 핵심 기능 소개   마이페이지</vt:lpstr>
      <vt:lpstr>2-4 핵심 기능 소개   마이페이지</vt:lpstr>
      <vt:lpstr>PowerPoint 프레젠테이션</vt:lpstr>
      <vt:lpstr>PowerPoint 프레젠테이션</vt:lpstr>
      <vt:lpstr>PowerPoint 프레젠테이션</vt:lpstr>
      <vt:lpstr>3-1. 홈페이지 시연</vt:lpstr>
      <vt:lpstr>PowerPoint 프레젠테이션</vt:lpstr>
      <vt:lpstr>4-1. 소감</vt:lpstr>
      <vt:lpstr>PowerPoint 프레젠테이션</vt:lpstr>
      <vt:lpstr>PowerPoint 프레젠테이션</vt:lpstr>
      <vt:lpstr>4-2 질의응답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8811</dc:creator>
  <cp:lastModifiedBy>KOSA</cp:lastModifiedBy>
  <cp:revision>53</cp:revision>
  <dcterms:created xsi:type="dcterms:W3CDTF">2024-10-03T04:30:58Z</dcterms:created>
  <dcterms:modified xsi:type="dcterms:W3CDTF">2024-10-03T23:17:50Z</dcterms:modified>
</cp:coreProperties>
</file>